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0"/>
  </p:notes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305" r:id="rId16"/>
    <p:sldId id="288" r:id="rId17"/>
    <p:sldId id="289" r:id="rId18"/>
    <p:sldId id="291" r:id="rId19"/>
    <p:sldId id="293" r:id="rId20"/>
    <p:sldId id="306" r:id="rId21"/>
    <p:sldId id="307" r:id="rId22"/>
    <p:sldId id="302" r:id="rId23"/>
    <p:sldId id="303" r:id="rId24"/>
    <p:sldId id="297" r:id="rId25"/>
    <p:sldId id="298" r:id="rId26"/>
    <p:sldId id="304" r:id="rId27"/>
    <p:sldId id="301" r:id="rId28"/>
    <p:sldId id="269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48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4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830F9-A062-49BA-8B01-636840A9DA1C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EC8B5C-CCE4-4D08-BBDD-52471AEB7D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363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A956A0-15C3-4786-BE00-13223D85892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10412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19193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3574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04323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A956A0-15C3-4786-BE00-13223D85892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4667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A956A0-15C3-4786-BE00-13223D85892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4131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0448179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83636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501558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3134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7428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A956A0-15C3-4786-BE00-13223D85892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323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A956A0-15C3-4786-BE00-13223D85892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168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A956A0-15C3-4786-BE00-13223D85892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32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A956A0-15C3-4786-BE00-13223D85892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154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A956A0-15C3-4786-BE00-13223D85892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7625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59388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05499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1422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390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737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0532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800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9693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300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716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238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495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174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6489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D17073-1D70-4858-93B4-DF65BFEF106D}" type="datetimeFigureOut">
              <a:rPr lang="ko-KR" altLang="en-US" smtClean="0"/>
              <a:t>2023-12-06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4B9E7-97CC-4E4B-95F2-A004559E155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19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3.png"/><Relationship Id="rId4" Type="http://schemas.openxmlformats.org/officeDocument/2006/relationships/hyperlink" Target="index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index.html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hyperlink" Target="index.html" TargetMode="Externa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index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14938" y="4763632"/>
            <a:ext cx="4136979" cy="4136979"/>
            <a:chOff x="10972406" y="7145447"/>
            <a:chExt cx="6205469" cy="620546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72406" y="7145447"/>
              <a:ext cx="6205469" cy="620546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0095476" y="5105950"/>
            <a:ext cx="2475953" cy="2475953"/>
            <a:chOff x="15143214" y="7658925"/>
            <a:chExt cx="3713929" cy="371392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143214" y="7658925"/>
              <a:ext cx="3713929" cy="371392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1620662" y="-773827"/>
            <a:ext cx="3592039" cy="3592039"/>
            <a:chOff x="-2430992" y="-1160740"/>
            <a:chExt cx="5388058" cy="5388058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430992" y="-1160740"/>
              <a:ext cx="5388058" cy="5388058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-1270000" y="3070173"/>
            <a:ext cx="9942857" cy="12722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ko-KR" altLang="en-US" sz="7667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산출물 양식</a:t>
            </a:r>
            <a:endParaRPr lang="en-US" sz="76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971378" y="2351292"/>
            <a:ext cx="8436739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4800" i="1" kern="0" spc="-667" dirty="0">
                <a:solidFill>
                  <a:srgbClr val="FF6F4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HEFACESHOP INKLIPQUID" pitchFamily="34" charset="0"/>
              </a:rPr>
              <a:t>미니프로젝트 </a:t>
            </a:r>
            <a:r>
              <a:rPr lang="en-US" altLang="ko-KR" sz="4800" i="1" kern="0" spc="-667" dirty="0">
                <a:solidFill>
                  <a:srgbClr val="FF6F4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HEFACESHOP INKLIPQUID" pitchFamily="34" charset="0"/>
              </a:rPr>
              <a:t>7</a:t>
            </a:r>
            <a:r>
              <a:rPr lang="ko-KR" altLang="en-US" sz="4800" i="1" kern="0" spc="-667" dirty="0">
                <a:solidFill>
                  <a:srgbClr val="FF6F4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HEFACESHOP INKLIPQUID" pitchFamily="34" charset="0"/>
              </a:rPr>
              <a:t>차 </a:t>
            </a:r>
            <a:r>
              <a:rPr lang="en-US" sz="4800" i="1" kern="0" spc="-667" dirty="0">
                <a:solidFill>
                  <a:srgbClr val="FF6F4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HEFACESHOP INKLIPQUID" pitchFamily="34" charset="0"/>
              </a:rPr>
              <a:t>1~3</a:t>
            </a:r>
            <a:r>
              <a:rPr lang="ko-KR" altLang="en-US" sz="4800" i="1" kern="0" spc="-667" dirty="0">
                <a:solidFill>
                  <a:srgbClr val="FF6F4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THEFACESHOP INKLIPQUID" pitchFamily="34" charset="0"/>
              </a:rPr>
              <a:t>일차 </a:t>
            </a:r>
            <a:endParaRPr lang="en-US" sz="4800" i="1" kern="0" spc="-667" dirty="0">
              <a:solidFill>
                <a:srgbClr val="FF6F4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THEFACESHOP INKLIPQUID" pitchFamily="34" charset="0"/>
            </a:endParaRPr>
          </a:p>
        </p:txBody>
      </p:sp>
      <p:grpSp>
        <p:nvGrpSpPr>
          <p:cNvPr id="1004" name="그룹 1004"/>
          <p:cNvGrpSpPr/>
          <p:nvPr/>
        </p:nvGrpSpPr>
        <p:grpSpPr>
          <a:xfrm>
            <a:off x="1103268" y="-655813"/>
            <a:ext cx="2109431" cy="2109431"/>
            <a:chOff x="1654901" y="-983720"/>
            <a:chExt cx="3164147" cy="316414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54901" y="-983720"/>
              <a:ext cx="3164147" cy="316414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7314938" y="791025"/>
            <a:ext cx="5789825" cy="611799"/>
            <a:chOff x="10972406" y="1186538"/>
            <a:chExt cx="8684737" cy="917698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10800000">
              <a:off x="10972406" y="1186538"/>
              <a:ext cx="8684737" cy="917698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7830524" y="926053"/>
            <a:ext cx="6273262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AIVLE</a:t>
            </a:r>
            <a:r>
              <a:rPr lang="ko-KR" altLang="en-US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스쿨 미니프로젝트 </a:t>
            </a:r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 7</a:t>
            </a:r>
            <a:r>
              <a:rPr lang="ko-KR" altLang="en-US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차</a:t>
            </a:r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(</a:t>
            </a:r>
            <a:r>
              <a:rPr lang="ko-KR" altLang="en-US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제안전략</a:t>
            </a:r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)</a:t>
            </a:r>
            <a:endParaRPr lang="ko-KR" altLang="en-US" sz="2000" i="1" kern="0" spc="-67" dirty="0">
              <a:solidFill>
                <a:srgbClr val="FFFFF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5 Medium" pitchFamily="34" charset="0"/>
            </a:endParaRPr>
          </a:p>
        </p:txBody>
      </p:sp>
      <p:grpSp>
        <p:nvGrpSpPr>
          <p:cNvPr id="1006" name="그룹 1006"/>
          <p:cNvGrpSpPr/>
          <p:nvPr/>
        </p:nvGrpSpPr>
        <p:grpSpPr>
          <a:xfrm>
            <a:off x="-1840542" y="3151512"/>
            <a:ext cx="4193095" cy="4193095"/>
            <a:chOff x="-2760813" y="4727267"/>
            <a:chExt cx="6289643" cy="6289643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-2760813" y="4727267"/>
              <a:ext cx="6289643" cy="6289643"/>
            </a:xfrm>
            <a:prstGeom prst="rect">
              <a:avLst/>
            </a:prstGeom>
          </p:spPr>
        </p:pic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174" y="4209014"/>
            <a:ext cx="2673350" cy="267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16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4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3"/>
            <a:ext cx="4579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2-3.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제안개요</a:t>
            </a:r>
          </a:p>
        </p:txBody>
      </p:sp>
      <p:grpSp>
        <p:nvGrpSpPr>
          <p:cNvPr id="83" name="그룹 82"/>
          <p:cNvGrpSpPr/>
          <p:nvPr/>
        </p:nvGrpSpPr>
        <p:grpSpPr>
          <a:xfrm>
            <a:off x="-7424" y="1044746"/>
            <a:ext cx="12206847" cy="701496"/>
            <a:chOff x="-7424" y="1042180"/>
            <a:chExt cx="12206847" cy="701496"/>
          </a:xfrm>
        </p:grpSpPr>
        <p:sp>
          <p:nvSpPr>
            <p:cNvPr id="114" name="직사각형 113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5" name="직사각형 114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10699134" y="196454"/>
            <a:ext cx="1500290" cy="569387"/>
            <a:chOff x="123760" y="101978"/>
            <a:chExt cx="1500290" cy="569387"/>
          </a:xfrm>
        </p:grpSpPr>
        <p:sp>
          <p:nvSpPr>
            <p:cNvPr id="63" name="TextBox 62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lang="en-US" altLang="ko-KR" sz="11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64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5" name="모서리가 둥근 직사각형 64"/>
          <p:cNvSpPr/>
          <p:nvPr/>
        </p:nvSpPr>
        <p:spPr>
          <a:xfrm>
            <a:off x="254878" y="1789387"/>
            <a:ext cx="11687203" cy="4872159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8336209" y="1816822"/>
            <a:ext cx="3343101" cy="4668820"/>
            <a:chOff x="1161540" y="3365202"/>
            <a:chExt cx="6390270" cy="1599036"/>
          </a:xfrm>
        </p:grpSpPr>
        <p:sp>
          <p:nvSpPr>
            <p:cNvPr id="31" name="직사각형 30"/>
            <p:cNvSpPr/>
            <p:nvPr/>
          </p:nvSpPr>
          <p:spPr>
            <a:xfrm>
              <a:off x="1161540" y="3365202"/>
              <a:ext cx="6390270" cy="15990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400" b="1" dirty="0">
                <a:solidFill>
                  <a:srgbClr val="00B0F0"/>
                </a:solidFill>
              </a:endParaRPr>
            </a:p>
            <a:p>
              <a:endParaRPr lang="en-US" altLang="ko-KR" sz="1400" b="1" dirty="0">
                <a:solidFill>
                  <a:srgbClr val="00B0F0"/>
                </a:solidFill>
              </a:endParaRPr>
            </a:p>
            <a:p>
              <a:endParaRPr lang="en-US" altLang="ko-KR" sz="1400" b="1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문화재 관리본부의 </a:t>
              </a:r>
              <a:r>
                <a:rPr lang="en-US" altLang="ko-KR" sz="1400" b="1" dirty="0">
                  <a:solidFill>
                    <a:srgbClr val="00B0F0"/>
                  </a:solidFill>
                </a:rPr>
                <a:t>22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년 주요 업무 계획 내 ‘궁 </a:t>
              </a:r>
              <a:r>
                <a:rPr lang="ko-KR" altLang="en-US" sz="1400" b="1" dirty="0" err="1">
                  <a:solidFill>
                    <a:srgbClr val="00B0F0"/>
                  </a:solidFill>
                </a:rPr>
                <a:t>무장애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 공간 조성사업’ 목표달성</a:t>
              </a:r>
              <a:endParaRPr lang="en-US" altLang="ko-KR" sz="1400" b="1" dirty="0">
                <a:solidFill>
                  <a:srgbClr val="00B0F0"/>
                </a:solidFill>
              </a:endParaRPr>
            </a:p>
            <a:p>
              <a:pPr marL="285750" indent="-285750">
                <a:buFontTx/>
                <a:buChar char="-"/>
              </a:pPr>
              <a:endParaRPr lang="ko-KR" altLang="en-US" sz="1400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장애인 대상 차별화된 프로그램으로 현장 대응력 개선</a:t>
              </a:r>
              <a:endParaRPr lang="en-US" altLang="ko-KR" sz="1400" b="1" dirty="0">
                <a:solidFill>
                  <a:srgbClr val="00B0F0"/>
                </a:solidFill>
              </a:endParaRPr>
            </a:p>
            <a:p>
              <a:pPr marL="285750" indent="-285750">
                <a:buFontTx/>
                <a:buChar char="-"/>
              </a:pPr>
              <a:endParaRPr lang="en-US" altLang="ko-KR" sz="1400" b="1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AI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 해설 서비스 우수 업체 선정</a:t>
              </a:r>
              <a:endParaRPr lang="en-US" altLang="ko-KR" sz="1400" b="1" dirty="0">
                <a:solidFill>
                  <a:srgbClr val="00B0F0"/>
                </a:solidFill>
              </a:endParaRPr>
            </a:p>
            <a:p>
              <a:pPr marL="285750" indent="-285750">
                <a:buFontTx/>
                <a:buChar char="-"/>
              </a:pPr>
              <a:endParaRPr lang="en-US" altLang="ko-KR" sz="1400" b="1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시각장애인의 관람의 도움을 주어 편의를 증진 </a:t>
              </a:r>
              <a:endParaRPr lang="en-US" altLang="ko-KR" sz="1400" b="1" dirty="0">
                <a:solidFill>
                  <a:srgbClr val="00B0F0"/>
                </a:solidFill>
              </a:endParaRPr>
            </a:p>
            <a:p>
              <a:pPr marL="285750" indent="-285750">
                <a:buFontTx/>
                <a:buChar char="-"/>
              </a:pPr>
              <a:endParaRPr lang="en-US" altLang="ko-KR" sz="1400" b="1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궁 사업소의 문화 컨텐츠 발굴</a:t>
              </a:r>
              <a:endParaRPr lang="en-US" altLang="ko-KR" sz="1400" b="1" dirty="0">
                <a:solidFill>
                  <a:srgbClr val="00B0F0"/>
                </a:solidFill>
              </a:endParaRPr>
            </a:p>
            <a:p>
              <a:pPr marL="285750" indent="-285750">
                <a:buFontTx/>
                <a:buChar char="-"/>
              </a:pPr>
              <a:endParaRPr lang="en-US" altLang="ko-KR" sz="1400" b="1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궁 사업소의 성장기반 구축</a:t>
              </a:r>
              <a:endParaRPr lang="en-US" altLang="ko-KR" sz="1400" b="1" dirty="0">
                <a:solidFill>
                  <a:srgbClr val="00B0F0"/>
                </a:solidFill>
              </a:endParaRPr>
            </a:p>
            <a:p>
              <a:pPr marL="285750" indent="-285750">
                <a:buFontTx/>
                <a:buChar char="-"/>
              </a:pPr>
              <a:endParaRPr lang="en-US" altLang="ko-KR" sz="1400" b="1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  <a:latin typeface="나눔스퀘어"/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  <a:latin typeface="나눔스퀘어"/>
                </a:rPr>
                <a:t>다른 장애인을 대상으로 하는 프로그램으로 확장 적용 가능</a:t>
              </a:r>
              <a:endParaRPr lang="en-US" altLang="ko-KR" sz="1400" b="1" dirty="0">
                <a:solidFill>
                  <a:srgbClr val="00B0F0"/>
                </a:solidFill>
              </a:endParaRPr>
            </a:p>
            <a:p>
              <a:pPr algn="ctr"/>
              <a:endParaRPr lang="ko-KR" altLang="en-US" sz="533" dirty="0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171982" y="3368481"/>
              <a:ext cx="6379828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향후 확장 측면</a:t>
              </a:r>
              <a:endParaRPr lang="ko-KR" altLang="en-US" sz="400" dirty="0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71D5017-9F5E-4E7B-BA88-BC496D58CE58}"/>
              </a:ext>
            </a:extLst>
          </p:cNvPr>
          <p:cNvGrpSpPr/>
          <p:nvPr/>
        </p:nvGrpSpPr>
        <p:grpSpPr>
          <a:xfrm>
            <a:off x="4485799" y="1828437"/>
            <a:ext cx="3343101" cy="4668820"/>
            <a:chOff x="1161540" y="3365202"/>
            <a:chExt cx="6390270" cy="159903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00B1DEAA-567C-41FC-AA4E-24B4130ED4EB}"/>
                </a:ext>
              </a:extLst>
            </p:cNvPr>
            <p:cNvSpPr/>
            <p:nvPr/>
          </p:nvSpPr>
          <p:spPr>
            <a:xfrm>
              <a:off x="1161540" y="3365202"/>
              <a:ext cx="6390270" cy="15990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400" b="1" dirty="0">
                <a:solidFill>
                  <a:srgbClr val="00B0F0"/>
                </a:solidFill>
              </a:endParaRPr>
            </a:p>
            <a:p>
              <a:endParaRPr lang="en-US" altLang="ko-KR" sz="1400" b="1" dirty="0">
                <a:solidFill>
                  <a:srgbClr val="00B0F0"/>
                </a:solidFill>
              </a:endParaRPr>
            </a:p>
            <a:p>
              <a:endParaRPr lang="en-US" altLang="ko-KR" sz="1400" b="1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클라우드 기반 자원 사용으로 효율적인 인프라 구성 및 비용절감</a:t>
              </a:r>
              <a:endParaRPr lang="ko-KR" altLang="en-US" sz="1400" dirty="0">
                <a:solidFill>
                  <a:srgbClr val="00B0F0"/>
                </a:solidFill>
              </a:endParaRPr>
            </a:p>
            <a:p>
              <a:pPr marL="285750" indent="-285750">
                <a:buFontTx/>
                <a:buChar char="-"/>
              </a:pPr>
              <a:endParaRPr lang="ko-KR" altLang="en-US" sz="1400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클라우드 도입 시 </a:t>
              </a:r>
              <a:r>
                <a:rPr lang="en-US" altLang="ko-KR" sz="1400" b="1" dirty="0">
                  <a:solidFill>
                    <a:srgbClr val="00B0F0"/>
                  </a:solidFill>
                </a:rPr>
                <a:t>30%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운영 비용 감소</a:t>
              </a:r>
              <a:endParaRPr lang="ko-KR" altLang="en-US" sz="1400" dirty="0">
                <a:solidFill>
                  <a:srgbClr val="00B0F0"/>
                </a:solidFill>
              </a:endParaRPr>
            </a:p>
            <a:p>
              <a:pPr marL="285750" indent="-285750">
                <a:buFontTx/>
                <a:buChar char="-"/>
              </a:pPr>
              <a:endParaRPr lang="en-US" altLang="ko-KR" sz="1400" b="1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인프라 구축이 아닌 월 단위 구독 비용</a:t>
              </a:r>
              <a:r>
                <a:rPr lang="en-US" altLang="ko-KR" sz="1400" b="1" dirty="0">
                  <a:solidFill>
                    <a:srgbClr val="00B0F0"/>
                  </a:solidFill>
                </a:rPr>
                <a:t>(</a:t>
              </a:r>
              <a:r>
                <a:rPr lang="en-US" altLang="ko-KR" sz="1400" b="1" dirty="0" err="1">
                  <a:solidFill>
                    <a:srgbClr val="00B0F0"/>
                  </a:solidFill>
                </a:rPr>
                <a:t>Opex</a:t>
              </a:r>
              <a:r>
                <a:rPr lang="en-US" altLang="ko-KR" sz="1400" b="1" dirty="0">
                  <a:solidFill>
                    <a:srgbClr val="00B0F0"/>
                  </a:solidFill>
                </a:rPr>
                <a:t>)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으로 비용 절감</a:t>
              </a:r>
              <a:endParaRPr lang="ko-KR" altLang="en-US" sz="1400" dirty="0">
                <a:solidFill>
                  <a:srgbClr val="00B0F0"/>
                </a:solidFill>
              </a:endParaRPr>
            </a:p>
            <a:p>
              <a:pPr marL="285750" indent="-285750">
                <a:buFontTx/>
                <a:buChar char="-"/>
              </a:pPr>
              <a:endParaRPr lang="en-US" altLang="ko-KR" sz="1400" b="1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시각 장애인 방문객 수 </a:t>
              </a:r>
              <a:r>
                <a:rPr lang="en-US" altLang="ko-KR" sz="1400" b="1" dirty="0">
                  <a:solidFill>
                    <a:srgbClr val="00B0F0"/>
                  </a:solidFill>
                </a:rPr>
                <a:t>20%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증가</a:t>
              </a:r>
              <a:endParaRPr lang="en-US" altLang="ko-KR" sz="1400" b="1" dirty="0">
                <a:solidFill>
                  <a:srgbClr val="00B0F0"/>
                </a:solidFill>
              </a:endParaRPr>
            </a:p>
            <a:p>
              <a:endParaRPr lang="en-US" altLang="ko-KR" sz="1400" b="1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문화재 관람 및 사고 예방을 통해 사고 피해 보상액 및 민원감소</a:t>
              </a:r>
              <a:endParaRPr lang="ko-KR" altLang="en-US" sz="1400" dirty="0">
                <a:solidFill>
                  <a:srgbClr val="00B0F0"/>
                </a:solidFill>
              </a:endParaRPr>
            </a:p>
            <a:p>
              <a:pPr marL="285750" indent="-285750">
                <a:buFontTx/>
                <a:buChar char="-"/>
              </a:pPr>
              <a:endParaRPr lang="en-US" altLang="ko-KR" sz="1400" b="1" dirty="0">
                <a:solidFill>
                  <a:srgbClr val="00B0F0"/>
                </a:solidFill>
              </a:endParaRPr>
            </a:p>
            <a:p>
              <a:r>
                <a:rPr lang="en-US" altLang="ko-KR" sz="1400" b="1" dirty="0">
                  <a:solidFill>
                    <a:srgbClr val="00B0F0"/>
                  </a:solidFill>
                </a:rPr>
                <a:t>-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관련 민원 </a:t>
              </a:r>
              <a:r>
                <a:rPr lang="en-US" altLang="ko-KR" sz="1400" b="1" dirty="0">
                  <a:solidFill>
                    <a:srgbClr val="00B0F0"/>
                  </a:solidFill>
                </a:rPr>
                <a:t>20% </a:t>
              </a:r>
              <a:r>
                <a:rPr lang="ko-KR" altLang="en-US" sz="1400" b="1" dirty="0">
                  <a:solidFill>
                    <a:srgbClr val="00B0F0"/>
                  </a:solidFill>
                </a:rPr>
                <a:t>이상 감소</a:t>
              </a:r>
              <a:endParaRPr lang="ko-KR" altLang="en-US" sz="1400" dirty="0">
                <a:solidFill>
                  <a:srgbClr val="00B0F0"/>
                </a:solidFill>
              </a:endParaRPr>
            </a:p>
            <a:p>
              <a:pPr algn="ctr"/>
              <a:endParaRPr lang="ko-KR" altLang="en-US" sz="533" dirty="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B47E2CE6-8D96-4D32-A0B2-B1E8E4B999BE}"/>
                </a:ext>
              </a:extLst>
            </p:cNvPr>
            <p:cNvSpPr/>
            <p:nvPr/>
          </p:nvSpPr>
          <p:spPr>
            <a:xfrm>
              <a:off x="1171982" y="3368481"/>
              <a:ext cx="6379828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dirty="0"/>
                <a:t>경제적 측면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7E94B1F-B15A-46F5-ADDB-6BEEFF9DA2C6}"/>
              </a:ext>
            </a:extLst>
          </p:cNvPr>
          <p:cNvGrpSpPr/>
          <p:nvPr/>
        </p:nvGrpSpPr>
        <p:grpSpPr>
          <a:xfrm>
            <a:off x="695407" y="1837402"/>
            <a:ext cx="3343101" cy="4668820"/>
            <a:chOff x="1161540" y="3365202"/>
            <a:chExt cx="6390270" cy="1599036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70562261-D15A-475B-9B3C-EB6689E1B2A2}"/>
                </a:ext>
              </a:extLst>
            </p:cNvPr>
            <p:cNvSpPr/>
            <p:nvPr/>
          </p:nvSpPr>
          <p:spPr>
            <a:xfrm>
              <a:off x="1161540" y="3365202"/>
              <a:ext cx="6390270" cy="15990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400" b="1" dirty="0">
                <a:solidFill>
                  <a:srgbClr val="00B0F0"/>
                </a:solidFill>
              </a:endParaRPr>
            </a:p>
            <a:p>
              <a:endParaRPr lang="en-US" altLang="ko-KR" sz="1400" b="1" dirty="0">
                <a:solidFill>
                  <a:srgbClr val="00B0F0"/>
                </a:solidFill>
              </a:endParaRPr>
            </a:p>
            <a:p>
              <a:endParaRPr lang="en-US" altLang="ko-KR" sz="1400" b="1" dirty="0">
                <a:solidFill>
                  <a:srgbClr val="00B0F0"/>
                </a:solidFill>
              </a:endParaRPr>
            </a:p>
            <a:p>
              <a:pPr algn="ctr"/>
              <a:endParaRPr lang="ko-KR" altLang="en-US" sz="533" dirty="0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61037EEE-1ED4-4B88-9048-B45AB2191239}"/>
                </a:ext>
              </a:extLst>
            </p:cNvPr>
            <p:cNvSpPr/>
            <p:nvPr/>
          </p:nvSpPr>
          <p:spPr>
            <a:xfrm>
              <a:off x="1171982" y="3368481"/>
              <a:ext cx="6379828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349652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-14848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3"/>
            <a:ext cx="4579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4-1.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 제안 사항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 제안 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-7424" y="1062718"/>
            <a:ext cx="12206847" cy="701496"/>
            <a:chOff x="-7424" y="1042180"/>
            <a:chExt cx="12206847" cy="701496"/>
          </a:xfrm>
        </p:grpSpPr>
        <p:sp>
          <p:nvSpPr>
            <p:cNvPr id="29" name="직사각형 28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10699134" y="196454"/>
            <a:ext cx="1500290" cy="569387"/>
            <a:chOff x="123760" y="101978"/>
            <a:chExt cx="1500290" cy="569387"/>
          </a:xfrm>
        </p:grpSpPr>
        <p:sp>
          <p:nvSpPr>
            <p:cNvPr id="68" name="TextBox 67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lang="en-US" altLang="ko-KR" sz="11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69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0" name="모서리가 둥근 직사각형 69"/>
          <p:cNvSpPr/>
          <p:nvPr/>
        </p:nvSpPr>
        <p:spPr>
          <a:xfrm>
            <a:off x="264295" y="1853732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624443" y="2106493"/>
            <a:ext cx="5119669" cy="4065707"/>
            <a:chOff x="1161540" y="3458697"/>
            <a:chExt cx="6394907" cy="1608604"/>
          </a:xfrm>
        </p:grpSpPr>
        <p:sp>
          <p:nvSpPr>
            <p:cNvPr id="25" name="직사각형 24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b="1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보안 이슈에 대해 암호화 및 취약점 진단</a:t>
              </a:r>
              <a:endParaRPr lang="en-US" altLang="ko-KR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endParaRPr lang="en-US" altLang="ko-KR" sz="8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-</a:t>
              </a:r>
              <a:r>
                <a:rPr lang="en-US" altLang="ko-KR" sz="1600" dirty="0">
                  <a:solidFill>
                    <a:srgbClr val="00B0F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ko-KR" altLang="en-US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보안기능 및 </a:t>
              </a:r>
              <a:r>
                <a:rPr lang="en-US" altLang="ko-KR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IP-sec VPN</a:t>
              </a:r>
              <a:r>
                <a:rPr lang="ko-KR" altLang="en-US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기능이 탑재된 </a:t>
              </a:r>
              <a:r>
                <a:rPr lang="en-US" altLang="ko-KR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GWS</a:t>
              </a:r>
              <a:r>
                <a:rPr lang="ko-KR" altLang="en-US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을 제안</a:t>
              </a:r>
              <a:endParaRPr lang="en-US" altLang="ko-KR" sz="1600" dirty="0">
                <a:solidFill>
                  <a:srgbClr val="0070C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-</a:t>
              </a:r>
              <a:r>
                <a:rPr lang="en-US" altLang="ko-KR" sz="1600" dirty="0">
                  <a:solidFill>
                    <a:srgbClr val="00B0F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en-US" altLang="ko-KR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Secure gate(</a:t>
              </a:r>
              <a:r>
                <a:rPr lang="ko-KR" altLang="en-US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클라우드형 개인정보 보안서비스</a:t>
              </a:r>
              <a:r>
                <a:rPr lang="en-US" altLang="ko-KR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)</a:t>
              </a:r>
              <a:r>
                <a:rPr lang="ko-KR" altLang="en-US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로 </a:t>
              </a:r>
              <a:r>
                <a:rPr lang="en-US" altLang="ko-KR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PC</a:t>
              </a:r>
              <a:r>
                <a:rPr lang="ko-KR" altLang="en-US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관리</a:t>
              </a:r>
              <a:r>
                <a:rPr lang="en-US" altLang="ko-KR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</a:t>
              </a:r>
              <a:r>
                <a:rPr lang="ko-KR" altLang="en-US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방화벽 기능으로 개인정보 유출 차단</a:t>
              </a:r>
              <a:r>
                <a:rPr lang="en-US" altLang="ko-KR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</a:t>
              </a:r>
              <a:r>
                <a:rPr lang="ko-KR" altLang="en-US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유해</a:t>
              </a:r>
              <a:r>
                <a:rPr lang="en-US" altLang="ko-KR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, </a:t>
              </a:r>
              <a:r>
                <a:rPr lang="ko-KR" altLang="en-US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피싱 사이트 차단</a:t>
              </a:r>
              <a:endParaRPr lang="en-US" altLang="ko-KR" sz="1600" dirty="0">
                <a:solidFill>
                  <a:srgbClr val="0070C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/>
              <a:endParaRPr lang="en-US" altLang="ko-KR" sz="2000" dirty="0"/>
            </a:p>
            <a:p>
              <a:pPr algn="ctr"/>
              <a:endParaRPr lang="en-US" altLang="ko-KR" sz="2000" dirty="0"/>
            </a:p>
            <a:p>
              <a:pPr algn="ctr"/>
              <a:endParaRPr lang="en-US" altLang="ko-KR" sz="2000" dirty="0"/>
            </a:p>
            <a:p>
              <a:pPr algn="ctr"/>
              <a:endParaRPr lang="ko-KR" altLang="en-US" sz="2000" dirty="0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1176618" y="346406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/>
                <a:t>개인정보 보안 및  시행 </a:t>
              </a: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6107896" y="2106492"/>
            <a:ext cx="5130800" cy="4065707"/>
            <a:chOff x="1143000" y="3458697"/>
            <a:chExt cx="6408810" cy="1608604"/>
          </a:xfrm>
        </p:grpSpPr>
        <p:sp>
          <p:nvSpPr>
            <p:cNvPr id="31" name="직사각형 30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b="1" dirty="0">
                  <a:solidFill>
                    <a:schemeClr val="tx1"/>
                  </a:solidFill>
                </a:rPr>
                <a:t>장애물 인식</a:t>
              </a:r>
              <a:r>
                <a:rPr lang="en-US" altLang="ko-KR" b="1" dirty="0">
                  <a:solidFill>
                    <a:schemeClr val="tx1"/>
                  </a:solidFill>
                </a:rPr>
                <a:t>, </a:t>
              </a:r>
              <a:r>
                <a:rPr lang="ko-KR" altLang="en-US" b="1" dirty="0">
                  <a:solidFill>
                    <a:schemeClr val="tx1"/>
                  </a:solidFill>
                </a:rPr>
                <a:t>길안내</a:t>
              </a:r>
              <a:r>
                <a:rPr lang="en-US" altLang="ko-KR" b="1" dirty="0">
                  <a:solidFill>
                    <a:schemeClr val="tx1"/>
                  </a:solidFill>
                </a:rPr>
                <a:t>, </a:t>
              </a:r>
              <a:r>
                <a:rPr lang="ko-KR" altLang="en-US" b="1" dirty="0">
                  <a:solidFill>
                    <a:schemeClr val="tx1"/>
                  </a:solidFill>
                </a:rPr>
                <a:t>응급상황 알림</a:t>
              </a:r>
            </a:p>
            <a:p>
              <a:endParaRPr lang="en-US" altLang="ko-KR" sz="8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-</a:t>
              </a:r>
              <a:r>
                <a:rPr lang="en-US" altLang="ko-KR" sz="1600" dirty="0">
                  <a:solidFill>
                    <a:srgbClr val="00B0F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ko-KR" altLang="en-US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시각장애인용 </a:t>
              </a:r>
              <a:r>
                <a:rPr lang="en-US" altLang="ko-KR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Barrier Free </a:t>
              </a:r>
              <a:r>
                <a:rPr lang="ko-KR" altLang="en-US" sz="1600" dirty="0">
                  <a:solidFill>
                    <a:srgbClr val="0070C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인프라 제안</a:t>
              </a:r>
              <a:endParaRPr lang="en-US" altLang="ko-KR" sz="1600" dirty="0">
                <a:solidFill>
                  <a:srgbClr val="0070C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en-US" altLang="ko-KR" sz="1600" dirty="0">
                  <a:solidFill>
                    <a:srgbClr val="0070C0"/>
                  </a:solidFill>
                  <a:ea typeface="나눔스퀘어 ExtraBold" panose="020B0600000101010101" pitchFamily="50" charset="-127"/>
                </a:rPr>
                <a:t>-</a:t>
              </a:r>
              <a:r>
                <a:rPr lang="ko-KR" altLang="en-US" sz="1600" dirty="0">
                  <a:solidFill>
                    <a:srgbClr val="0070C0"/>
                  </a:solidFill>
                  <a:ea typeface="나눔스퀘어 ExtraBold" panose="020B0600000101010101" pitchFamily="50" charset="-127"/>
                </a:rPr>
                <a:t> </a:t>
              </a:r>
              <a:r>
                <a:rPr lang="ko-KR" altLang="en-US" sz="1600" dirty="0">
                  <a:solidFill>
                    <a:srgbClr val="0070C0"/>
                  </a:solidFill>
                </a:rPr>
                <a:t>초정밀 서비스 활용 제안</a:t>
              </a:r>
              <a:r>
                <a:rPr lang="en-US" altLang="ko-KR" sz="1600" dirty="0">
                  <a:solidFill>
                    <a:srgbClr val="0070C0"/>
                  </a:solidFill>
                </a:rPr>
                <a:t> : </a:t>
              </a:r>
              <a:r>
                <a:rPr lang="ko-KR" altLang="en-US" sz="1600" dirty="0">
                  <a:solidFill>
                    <a:srgbClr val="0070C0"/>
                  </a:solidFill>
                </a:rPr>
                <a:t>정확한 길안내와 응급상황시의 이용자의 위치를 정확하게 파악 </a:t>
              </a:r>
              <a:endParaRPr lang="en-US" altLang="ko-KR" sz="1600" dirty="0">
                <a:solidFill>
                  <a:srgbClr val="0070C0"/>
                </a:solidFill>
                <a:ea typeface="나눔스퀘어 ExtraBold" panose="020B0600000101010101" pitchFamily="50" charset="-127"/>
              </a:endParaRPr>
            </a:p>
            <a:p>
              <a:endParaRPr lang="en-US" altLang="ko-KR" sz="1600" dirty="0">
                <a:solidFill>
                  <a:srgbClr val="0070C0"/>
                </a:solidFill>
                <a:ea typeface="나눔스퀘어 ExtraBold" panose="020B0600000101010101" pitchFamily="50" charset="-127"/>
              </a:endParaRPr>
            </a:p>
            <a:p>
              <a:endParaRPr lang="en-US" altLang="ko-KR" sz="1600" dirty="0">
                <a:solidFill>
                  <a:srgbClr val="0070C0"/>
                </a:solidFill>
                <a:ea typeface="나눔스퀘어 ExtraBold" panose="020B0600000101010101" pitchFamily="50" charset="-127"/>
              </a:endParaRPr>
            </a:p>
            <a:p>
              <a:endParaRPr lang="en-US" altLang="ko-KR" sz="1600" dirty="0">
                <a:solidFill>
                  <a:srgbClr val="0070C0"/>
                </a:solidFill>
                <a:ea typeface="나눔스퀘어 ExtraBold" panose="020B0600000101010101" pitchFamily="50" charset="-127"/>
              </a:endParaRPr>
            </a:p>
            <a:p>
              <a:endParaRPr lang="en-US" altLang="ko-KR" sz="1600" dirty="0">
                <a:solidFill>
                  <a:srgbClr val="0070C0"/>
                </a:solidFill>
                <a:ea typeface="나눔스퀘어 ExtraBold" panose="020B0600000101010101" pitchFamily="50" charset="-127"/>
              </a:endParaRPr>
            </a:p>
            <a:p>
              <a:endParaRPr lang="en-US" altLang="ko-KR" sz="1600" dirty="0">
                <a:solidFill>
                  <a:srgbClr val="0070C0"/>
                </a:solidFill>
                <a:ea typeface="나눔스퀘어 ExtraBold" panose="020B0600000101010101" pitchFamily="50" charset="-127"/>
              </a:endParaRPr>
            </a:p>
            <a:p>
              <a:endParaRPr lang="en-US" altLang="ko-KR" sz="1600" dirty="0">
                <a:solidFill>
                  <a:srgbClr val="0070C0"/>
                </a:solidFill>
                <a:ea typeface="나눔스퀘어 ExtraBold" panose="020B0600000101010101" pitchFamily="50" charset="-127"/>
              </a:endParaRPr>
            </a:p>
            <a:p>
              <a:endParaRPr lang="en-US" altLang="ko-KR" sz="1600" dirty="0">
                <a:solidFill>
                  <a:srgbClr val="0070C0"/>
                </a:solidFill>
                <a:ea typeface="나눔스퀘어 ExtraBold" panose="020B0600000101010101" pitchFamily="50" charset="-127"/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/>
                <a:t>시각장애인 안전 정책 시행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1980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14938" y="4763632"/>
            <a:ext cx="4136979" cy="4136979"/>
            <a:chOff x="10972406" y="7145447"/>
            <a:chExt cx="6205469" cy="620546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72406" y="7145447"/>
              <a:ext cx="6205469" cy="620546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0095476" y="5105950"/>
            <a:ext cx="2475953" cy="2475953"/>
            <a:chOff x="15143214" y="7658925"/>
            <a:chExt cx="3713929" cy="371392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143214" y="7658925"/>
              <a:ext cx="3713929" cy="371392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1620662" y="-773827"/>
            <a:ext cx="3592039" cy="3592039"/>
            <a:chOff x="-2430992" y="-1160740"/>
            <a:chExt cx="5388058" cy="5388058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430992" y="-1160740"/>
              <a:ext cx="5388058" cy="5388058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723330" y="2684161"/>
            <a:ext cx="9942857" cy="127220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ko-KR" altLang="en-US" sz="7667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최종 작성 </a:t>
            </a:r>
            <a:r>
              <a:rPr lang="en-US" altLang="ko-KR" sz="7667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template</a:t>
            </a:r>
            <a:endParaRPr lang="en-US" sz="7667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04" name="그룹 1004"/>
          <p:cNvGrpSpPr/>
          <p:nvPr/>
        </p:nvGrpSpPr>
        <p:grpSpPr>
          <a:xfrm>
            <a:off x="1103268" y="-655813"/>
            <a:ext cx="2109431" cy="2109431"/>
            <a:chOff x="1654901" y="-983720"/>
            <a:chExt cx="3164147" cy="316414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54901" y="-983720"/>
              <a:ext cx="3164147" cy="316414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7314938" y="791025"/>
            <a:ext cx="5789825" cy="611799"/>
            <a:chOff x="10972406" y="1186538"/>
            <a:chExt cx="8684737" cy="917698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10800000">
              <a:off x="10972406" y="1186538"/>
              <a:ext cx="8684737" cy="917698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7830524" y="926053"/>
            <a:ext cx="6273262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AIVLE</a:t>
            </a:r>
            <a:r>
              <a:rPr lang="ko-KR" altLang="en-US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스쿨 미니프로젝트 </a:t>
            </a:r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 7</a:t>
            </a:r>
            <a:r>
              <a:rPr lang="ko-KR" altLang="en-US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차</a:t>
            </a:r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(</a:t>
            </a:r>
            <a:r>
              <a:rPr lang="ko-KR" altLang="en-US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제안전략</a:t>
            </a:r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)</a:t>
            </a:r>
            <a:endParaRPr lang="ko-KR" altLang="en-US" sz="2000" i="1" kern="0" spc="-67" dirty="0">
              <a:solidFill>
                <a:srgbClr val="FFFFF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5 Medium" pitchFamily="34" charset="0"/>
            </a:endParaRPr>
          </a:p>
        </p:txBody>
      </p:sp>
      <p:grpSp>
        <p:nvGrpSpPr>
          <p:cNvPr id="1006" name="그룹 1006"/>
          <p:cNvGrpSpPr/>
          <p:nvPr/>
        </p:nvGrpSpPr>
        <p:grpSpPr>
          <a:xfrm>
            <a:off x="-1840542" y="3151512"/>
            <a:ext cx="4193095" cy="4193095"/>
            <a:chOff x="-2760813" y="4727267"/>
            <a:chExt cx="6289643" cy="6289643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-2760813" y="4727267"/>
              <a:ext cx="6289643" cy="6289643"/>
            </a:xfrm>
            <a:prstGeom prst="rect">
              <a:avLst/>
            </a:prstGeom>
          </p:spPr>
        </p:pic>
      </p:grpSp>
      <p:pic>
        <p:nvPicPr>
          <p:cNvPr id="18" name="그림 1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174" y="4209014"/>
            <a:ext cx="2673350" cy="267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865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-14514" y="-855859"/>
            <a:ext cx="12221028" cy="7713859"/>
          </a:xfrm>
          <a:prstGeom prst="rect">
            <a:avLst/>
          </a:prstGeom>
          <a:blipFill dpi="0" rotWithShape="1">
            <a:blip r:embed="rId3">
              <a:alphaModFix amt="36000"/>
            </a:blip>
            <a:srcRect/>
            <a:stretch>
              <a:fillRect l="-17641" r="-15035" b="-1455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-10334" y="-6114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문화재돌봄체 Regular" panose="020B000000000000000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7882" y="2126334"/>
            <a:ext cx="5737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ko-KR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시각장애인 문화재 </a:t>
            </a:r>
            <a:r>
              <a: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관람</a:t>
            </a:r>
            <a:r>
              <a:rPr lang="ko-KR" altLang="ko-KR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36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스마트 환경 조성 </a:t>
            </a:r>
            <a:r>
              <a:rPr lang="ko-KR" altLang="ko-KR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</a:t>
            </a:r>
            <a:r>
              <a:rPr lang="en-US" altLang="ko-KR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600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제안서</a:t>
            </a:r>
            <a:endParaRPr lang="ko-KR" altLang="ko-KR" sz="3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1670" y="3429000"/>
            <a:ext cx="2814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제안서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20XX.XX</a:t>
            </a:r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520855" y="31530"/>
            <a:ext cx="1863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The </a:t>
            </a:r>
          </a:p>
          <a:p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K-company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91670" y="3815476"/>
            <a:ext cx="6328848" cy="7218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sz="1600" b="1" u="sng" kern="1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※ </a:t>
            </a:r>
            <a:r>
              <a:rPr lang="ko-KR" altLang="en-US" sz="1600" b="1" u="sng" kern="1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본 제안서는 </a:t>
            </a:r>
            <a:r>
              <a:rPr lang="en-US" altLang="ko-KR" sz="1600" b="1" u="sng" kern="1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AIVLE</a:t>
            </a:r>
            <a:r>
              <a:rPr lang="ko-KR" altLang="ko-KR" sz="1600" b="1" u="sng" kern="1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스쿨 </a:t>
            </a:r>
            <a:r>
              <a:rPr lang="en-US" altLang="ko-KR" sz="1600" b="1" u="sng" kern="1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DX</a:t>
            </a:r>
            <a:r>
              <a:rPr lang="ko-KR" altLang="ko-KR" sz="1600" b="1" u="sng" kern="1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트랙 </a:t>
            </a:r>
            <a:r>
              <a:rPr lang="ko-KR" altLang="en-US" sz="1600" b="1" u="sng" kern="1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미니프로젝트를 위한 교육용 자료이며</a:t>
            </a:r>
            <a:r>
              <a:rPr lang="en-US" altLang="ko-KR" sz="1600" b="1" u="sng" kern="1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,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ko-KR" altLang="en-US" sz="1600" b="1" kern="1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     </a:t>
            </a:r>
            <a:r>
              <a:rPr lang="ko-KR" altLang="en-US" sz="1600" b="1" u="sng" kern="1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보안이슈로 외부유출을 금지합니다</a:t>
            </a:r>
            <a:r>
              <a:rPr lang="en-US" altLang="ko-KR" sz="1600" b="1" u="sng" kern="100" dirty="0">
                <a:solidFill>
                  <a:srgbClr val="FF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1" name="TextBox 10">
            <a:hlinkClick r:id="rId4" action="ppaction://hlinkfile"/>
            <a:extLst>
              <a:ext uri="{FF2B5EF4-FFF2-40B4-BE49-F238E27FC236}">
                <a16:creationId xmlns:a16="http://schemas.microsoft.com/office/drawing/2014/main" id="{B0EE6D00-558C-48B9-87A9-0421233DD714}"/>
              </a:ext>
            </a:extLst>
          </p:cNvPr>
          <p:cNvSpPr txBox="1"/>
          <p:nvPr/>
        </p:nvSpPr>
        <p:spPr>
          <a:xfrm>
            <a:off x="503230" y="101978"/>
            <a:ext cx="1120820" cy="5693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문화재관리본부</a:t>
            </a:r>
            <a:endParaRPr lang="en-US" altLang="ko-KR" sz="1100" dirty="0"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궁사업소</a:t>
            </a:r>
          </a:p>
        </p:txBody>
      </p:sp>
      <p:pic>
        <p:nvPicPr>
          <p:cNvPr id="14" name="Picture 8" descr="https://upload.wikimedia.org/wikipedia/commons/thumb/a/ad/Taegeuk.svg/150px-Taegeuk.svg.png">
            <a:extLst>
              <a:ext uri="{FF2B5EF4-FFF2-40B4-BE49-F238E27FC236}">
                <a16:creationId xmlns:a16="http://schemas.microsoft.com/office/drawing/2014/main" id="{B3545ACE-D5F3-4F04-8051-E1C5BE634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763" y="168166"/>
            <a:ext cx="395589" cy="395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328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-7424" y="12916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73480" y="979823"/>
            <a:ext cx="34783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CONCENTS</a:t>
            </a:r>
            <a:endParaRPr lang="ko-KR" altLang="en-US" sz="44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67" name="그룹 66"/>
          <p:cNvGrpSpPr/>
          <p:nvPr/>
        </p:nvGrpSpPr>
        <p:grpSpPr>
          <a:xfrm>
            <a:off x="460527" y="1755765"/>
            <a:ext cx="11731473" cy="102975"/>
            <a:chOff x="460527" y="1755765"/>
            <a:chExt cx="11731473" cy="102975"/>
          </a:xfrm>
        </p:grpSpPr>
        <p:grpSp>
          <p:nvGrpSpPr>
            <p:cNvPr id="35" name="그룹 34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3" name="직사각형 2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3" name="직사각형 3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54" name="직사각형 53"/>
            <p:cNvSpPr/>
            <p:nvPr/>
          </p:nvSpPr>
          <p:spPr>
            <a:xfrm>
              <a:off x="3666489" y="1755765"/>
              <a:ext cx="852551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8206254" y="2799005"/>
            <a:ext cx="377920" cy="430887"/>
            <a:chOff x="7406548" y="2342776"/>
            <a:chExt cx="448419" cy="490475"/>
          </a:xfrm>
        </p:grpSpPr>
        <p:sp>
          <p:nvSpPr>
            <p:cNvPr id="9" name="모서리가 둥근 직사각형 8"/>
            <p:cNvSpPr/>
            <p:nvPr/>
          </p:nvSpPr>
          <p:spPr>
            <a:xfrm rot="2700000">
              <a:off x="7411664" y="2363806"/>
              <a:ext cx="438187" cy="448419"/>
            </a:xfrm>
            <a:prstGeom prst="roundRect">
              <a:avLst>
                <a:gd name="adj" fmla="val 25483"/>
              </a:avLst>
            </a:prstGeom>
            <a:gradFill>
              <a:gsLst>
                <a:gs pos="0">
                  <a:schemeClr val="bg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w="9525" algn="ctr">
              <a:gradFill>
                <a:gsLst>
                  <a:gs pos="45000">
                    <a:srgbClr val="FDB811"/>
                  </a:gs>
                  <a:gs pos="50000">
                    <a:schemeClr val="bg1"/>
                  </a:gs>
                  <a:gs pos="55000">
                    <a:srgbClr val="0066B3"/>
                  </a:gs>
                </a:gsLst>
                <a:lin ang="0" scaled="0"/>
              </a:gradFill>
              <a:prstDash val="solid"/>
              <a:miter lim="800000"/>
              <a:headEnd/>
              <a:tailEnd/>
            </a:ln>
            <a:effectLst/>
          </p:spPr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bevelT w="0"/>
              </a:sp3d>
            </a:bodyPr>
            <a:lstStyle/>
            <a:p>
              <a:pPr algn="ctr" fontAlgn="base" latinLnBrk="0">
                <a:lnSpc>
                  <a:spcPct val="110000"/>
                </a:lnSpc>
                <a:spcBef>
                  <a:spcPts val="100"/>
                </a:spcBef>
                <a:spcAft>
                  <a:spcPts val="100"/>
                </a:spcAft>
              </a:pPr>
              <a:endParaRPr lang="ko-KR" altLang="en-US" sz="1100" kern="0" spc="-3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7479528" y="2342776"/>
              <a:ext cx="256775" cy="4904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spAutoFit/>
              <a:scene3d>
                <a:camera prst="orthographicFront"/>
                <a:lightRig rig="threePt" dir="t"/>
              </a:scene3d>
              <a:sp3d>
                <a:bevelB w="0" h="1270"/>
              </a:sp3d>
            </a:bodyPr>
            <a:lstStyle/>
            <a:p>
              <a:pPr algn="ctr" latinLnBrk="0">
                <a:defRPr/>
              </a:pPr>
              <a:r>
                <a:rPr kumimoji="1" lang="en-US" altLang="ko-KR" sz="2800" b="1" u="none" kern="1200" spc="-50" dirty="0">
                  <a:solidFill>
                    <a:srgbClr val="0066B3"/>
                  </a:solidFill>
                  <a:effectLst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endParaRPr kumimoji="1" lang="ko-KR" altLang="en-US" sz="2800" b="1" u="none" kern="1200" spc="-50" dirty="0">
                <a:solidFill>
                  <a:srgbClr val="0066B3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8620893" y="3183949"/>
            <a:ext cx="3228615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8783738" y="2865864"/>
            <a:ext cx="1195840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B w="0" h="1270"/>
            </a:sp3d>
          </a:bodyPr>
          <a:lstStyle/>
          <a:p>
            <a:pPr latinLnBrk="0">
              <a:defRPr/>
            </a:pPr>
            <a:r>
              <a:rPr kumimoji="1" lang="ko-KR" altLang="en-US" sz="2000" spc="-50" dirty="0">
                <a:solidFill>
                  <a:srgbClr val="22222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제안사 소개</a:t>
            </a:r>
            <a:endParaRPr kumimoji="1" lang="ko-KR" altLang="en-US" sz="2000" u="none" kern="1200" spc="-50" dirty="0">
              <a:solidFill>
                <a:srgbClr val="222222"/>
              </a:solidFill>
              <a:effectLst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8620893" y="3935659"/>
            <a:ext cx="3228615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8783738" y="3617575"/>
            <a:ext cx="968214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B w="0" h="1270"/>
            </a:sp3d>
          </a:bodyPr>
          <a:lstStyle/>
          <a:p>
            <a:pPr latinLnBrk="0">
              <a:defRPr/>
            </a:pPr>
            <a:r>
              <a:rPr kumimoji="1" lang="ko-KR" altLang="en-US" sz="2000" spc="-50" dirty="0">
                <a:solidFill>
                  <a:srgbClr val="22222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 개요</a:t>
            </a:r>
          </a:p>
        </p:txBody>
      </p:sp>
      <p:sp>
        <p:nvSpPr>
          <p:cNvPr id="26" name="Text Box 384"/>
          <p:cNvSpPr txBox="1">
            <a:spLocks noChangeArrowheads="1"/>
          </p:cNvSpPr>
          <p:nvPr/>
        </p:nvSpPr>
        <p:spPr bwMode="auto">
          <a:xfrm>
            <a:off x="8783738" y="4035330"/>
            <a:ext cx="2616422" cy="7489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>
            <a:lvl1pPr marL="171450" indent="-17145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693738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400175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922463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444750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9019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33591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8163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42735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indent="0">
              <a:spcAft>
                <a:spcPts val="400"/>
              </a:spcAft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2-1.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배경 및 사업 범위</a:t>
            </a:r>
          </a:p>
          <a:p>
            <a:pPr marL="0" indent="0">
              <a:spcAft>
                <a:spcPts val="400"/>
              </a:spcAft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2-2.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 추진 전략 및 핵심 성공 요인</a:t>
            </a:r>
          </a:p>
          <a:p>
            <a:pPr marL="0" indent="0">
              <a:spcAft>
                <a:spcPts val="400"/>
              </a:spcAft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2-3.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8620893" y="5185487"/>
            <a:ext cx="3228615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8772874" y="4869960"/>
            <a:ext cx="1481175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B w="0" h="1270"/>
            </a:sp3d>
          </a:bodyPr>
          <a:lstStyle/>
          <a:p>
            <a:pPr latinLnBrk="0">
              <a:defRPr/>
            </a:pPr>
            <a:r>
              <a:rPr kumimoji="1" lang="ko-KR" altLang="en-US" sz="2000" u="none" kern="1200" spc="-50" dirty="0">
                <a:solidFill>
                  <a:srgbClr val="222222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기술 구현 방안</a:t>
            </a:r>
          </a:p>
        </p:txBody>
      </p:sp>
      <p:sp>
        <p:nvSpPr>
          <p:cNvPr id="42" name="Text Box 384"/>
          <p:cNvSpPr txBox="1">
            <a:spLocks noChangeArrowheads="1"/>
          </p:cNvSpPr>
          <p:nvPr/>
        </p:nvSpPr>
        <p:spPr bwMode="auto">
          <a:xfrm>
            <a:off x="8817998" y="5255050"/>
            <a:ext cx="1587294" cy="512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>
            <a:lvl1pPr marL="171450" indent="-17145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693738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400175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922463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444750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9019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33591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8163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42735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indent="0">
              <a:spcAft>
                <a:spcPts val="400"/>
              </a:spcAft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3-1.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구축 방안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indent="0">
              <a:spcAft>
                <a:spcPts val="400"/>
              </a:spcAft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3-2.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구축 방안</a:t>
            </a:r>
          </a:p>
        </p:txBody>
      </p:sp>
      <p:cxnSp>
        <p:nvCxnSpPr>
          <p:cNvPr id="49" name="직선 연결선 48"/>
          <p:cNvCxnSpPr/>
          <p:nvPr/>
        </p:nvCxnSpPr>
        <p:spPr>
          <a:xfrm>
            <a:off x="8620893" y="6159672"/>
            <a:ext cx="3228615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8783738" y="5835968"/>
            <a:ext cx="968214" cy="3077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B w="0" h="1270"/>
            </a:sp3d>
          </a:bodyPr>
          <a:lstStyle/>
          <a:p>
            <a:pPr latinLnBrk="0">
              <a:defRPr/>
            </a:pPr>
            <a:r>
              <a:rPr kumimoji="1" lang="ko-KR" altLang="en-US" sz="2000" u="none" kern="1200" spc="-50" dirty="0">
                <a:solidFill>
                  <a:srgbClr val="222222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 제안</a:t>
            </a:r>
          </a:p>
        </p:txBody>
      </p:sp>
      <p:sp>
        <p:nvSpPr>
          <p:cNvPr id="53" name="직사각형 52"/>
          <p:cNvSpPr/>
          <p:nvPr/>
        </p:nvSpPr>
        <p:spPr>
          <a:xfrm>
            <a:off x="8562578" y="5623425"/>
            <a:ext cx="65" cy="4308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B w="0" h="1270"/>
            </a:sp3d>
          </a:bodyPr>
          <a:lstStyle/>
          <a:p>
            <a:pPr algn="ctr" latinLnBrk="0">
              <a:defRPr/>
            </a:pPr>
            <a:endParaRPr kumimoji="1" lang="ko-KR" altLang="en-US" sz="2800" b="1" u="none" kern="1200" spc="-50" dirty="0">
              <a:solidFill>
                <a:srgbClr val="0066B3"/>
              </a:solidFill>
              <a:effectLst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65" name="그룹 64"/>
          <p:cNvGrpSpPr/>
          <p:nvPr/>
        </p:nvGrpSpPr>
        <p:grpSpPr>
          <a:xfrm>
            <a:off x="8206254" y="3561837"/>
            <a:ext cx="377920" cy="430887"/>
            <a:chOff x="7421134" y="3181079"/>
            <a:chExt cx="448419" cy="490475"/>
          </a:xfrm>
        </p:grpSpPr>
        <p:sp>
          <p:nvSpPr>
            <p:cNvPr id="56" name="모서리가 둥근 직사각형 55"/>
            <p:cNvSpPr/>
            <p:nvPr/>
          </p:nvSpPr>
          <p:spPr>
            <a:xfrm rot="2700000">
              <a:off x="7426250" y="3202109"/>
              <a:ext cx="438187" cy="448419"/>
            </a:xfrm>
            <a:prstGeom prst="roundRect">
              <a:avLst>
                <a:gd name="adj" fmla="val 25483"/>
              </a:avLst>
            </a:prstGeom>
            <a:gradFill>
              <a:gsLst>
                <a:gs pos="0">
                  <a:schemeClr val="bg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w="9525" algn="ctr">
              <a:gradFill>
                <a:gsLst>
                  <a:gs pos="45000">
                    <a:srgbClr val="FDB811"/>
                  </a:gs>
                  <a:gs pos="50000">
                    <a:schemeClr val="bg1"/>
                  </a:gs>
                  <a:gs pos="55000">
                    <a:srgbClr val="0066B3"/>
                  </a:gs>
                </a:gsLst>
                <a:lin ang="0" scaled="0"/>
              </a:gradFill>
              <a:prstDash val="solid"/>
              <a:miter lim="800000"/>
              <a:headEnd/>
              <a:tailEnd/>
            </a:ln>
            <a:effectLst/>
          </p:spPr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bevelT w="0"/>
              </a:sp3d>
            </a:bodyPr>
            <a:lstStyle/>
            <a:p>
              <a:pPr algn="ctr" fontAlgn="base" latinLnBrk="0">
                <a:lnSpc>
                  <a:spcPct val="110000"/>
                </a:lnSpc>
                <a:spcBef>
                  <a:spcPts val="100"/>
                </a:spcBef>
                <a:spcAft>
                  <a:spcPts val="100"/>
                </a:spcAft>
              </a:pPr>
              <a:endParaRPr lang="ko-KR" altLang="en-US" sz="1100" kern="0" spc="-3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7532613" y="3181079"/>
              <a:ext cx="256775" cy="4904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spAutoFit/>
              <a:scene3d>
                <a:camera prst="orthographicFront"/>
                <a:lightRig rig="threePt" dir="t"/>
              </a:scene3d>
              <a:sp3d>
                <a:bevelB w="0" h="1270"/>
              </a:sp3d>
            </a:bodyPr>
            <a:lstStyle/>
            <a:p>
              <a:pPr algn="ctr" latinLnBrk="0">
                <a:defRPr/>
              </a:pPr>
              <a:r>
                <a:rPr kumimoji="1" lang="en-US" altLang="ko-KR" sz="2800" b="1" u="none" kern="1200" spc="-50" dirty="0">
                  <a:solidFill>
                    <a:srgbClr val="0066B3"/>
                  </a:solidFill>
                  <a:effectLst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endParaRPr kumimoji="1" lang="ko-KR" altLang="en-US" sz="2800" b="1" u="none" kern="1200" spc="-50" dirty="0">
                <a:solidFill>
                  <a:srgbClr val="0066B3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62" name="그룹 61"/>
          <p:cNvGrpSpPr/>
          <p:nvPr/>
        </p:nvGrpSpPr>
        <p:grpSpPr>
          <a:xfrm>
            <a:off x="8206254" y="4805845"/>
            <a:ext cx="377920" cy="430887"/>
            <a:chOff x="6527844" y="4492578"/>
            <a:chExt cx="448419" cy="490475"/>
          </a:xfrm>
        </p:grpSpPr>
        <p:sp>
          <p:nvSpPr>
            <p:cNvPr id="58" name="모서리가 둥근 직사각형 57"/>
            <p:cNvSpPr/>
            <p:nvPr/>
          </p:nvSpPr>
          <p:spPr>
            <a:xfrm rot="2700000">
              <a:off x="6532960" y="4513608"/>
              <a:ext cx="438187" cy="448419"/>
            </a:xfrm>
            <a:prstGeom prst="roundRect">
              <a:avLst>
                <a:gd name="adj" fmla="val 25483"/>
              </a:avLst>
            </a:prstGeom>
            <a:gradFill>
              <a:gsLst>
                <a:gs pos="0">
                  <a:schemeClr val="bg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w="9525" algn="ctr">
              <a:gradFill>
                <a:gsLst>
                  <a:gs pos="45000">
                    <a:srgbClr val="FDB811"/>
                  </a:gs>
                  <a:gs pos="50000">
                    <a:schemeClr val="bg1"/>
                  </a:gs>
                  <a:gs pos="55000">
                    <a:srgbClr val="0066B3"/>
                  </a:gs>
                </a:gsLst>
                <a:lin ang="0" scaled="0"/>
              </a:gradFill>
              <a:prstDash val="solid"/>
              <a:miter lim="800000"/>
              <a:headEnd/>
              <a:tailEnd/>
            </a:ln>
            <a:effectLst/>
          </p:spPr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bevelT w="0"/>
              </a:sp3d>
            </a:bodyPr>
            <a:lstStyle/>
            <a:p>
              <a:pPr algn="ctr" fontAlgn="base" latinLnBrk="0">
                <a:lnSpc>
                  <a:spcPct val="110000"/>
                </a:lnSpc>
                <a:spcBef>
                  <a:spcPts val="100"/>
                </a:spcBef>
                <a:spcAft>
                  <a:spcPts val="100"/>
                </a:spcAft>
              </a:pPr>
              <a:endParaRPr lang="ko-KR" altLang="en-US" sz="1100" kern="0" spc="-3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6639323" y="4492578"/>
              <a:ext cx="256775" cy="4904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spAutoFit/>
              <a:scene3d>
                <a:camera prst="orthographicFront"/>
                <a:lightRig rig="threePt" dir="t"/>
              </a:scene3d>
              <a:sp3d>
                <a:bevelB w="0" h="1270"/>
              </a:sp3d>
            </a:bodyPr>
            <a:lstStyle/>
            <a:p>
              <a:pPr algn="ctr" latinLnBrk="0">
                <a:defRPr/>
              </a:pPr>
              <a:r>
                <a:rPr kumimoji="1" lang="en-US" altLang="ko-KR" sz="2800" b="1" u="none" kern="1200" spc="-50" dirty="0">
                  <a:solidFill>
                    <a:srgbClr val="0066B3"/>
                  </a:solidFill>
                  <a:effectLst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</a:t>
              </a:r>
              <a:endParaRPr kumimoji="1" lang="ko-KR" altLang="en-US" sz="2800" b="1" u="none" kern="1200" spc="-50" dirty="0">
                <a:solidFill>
                  <a:srgbClr val="0066B3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63" name="그룹 62"/>
          <p:cNvGrpSpPr/>
          <p:nvPr/>
        </p:nvGrpSpPr>
        <p:grpSpPr>
          <a:xfrm>
            <a:off x="8206254" y="5788725"/>
            <a:ext cx="377920" cy="430887"/>
            <a:chOff x="6534248" y="5548634"/>
            <a:chExt cx="448419" cy="490475"/>
          </a:xfrm>
        </p:grpSpPr>
        <p:sp>
          <p:nvSpPr>
            <p:cNvPr id="60" name="모서리가 둥근 직사각형 59"/>
            <p:cNvSpPr/>
            <p:nvPr/>
          </p:nvSpPr>
          <p:spPr>
            <a:xfrm rot="2700000">
              <a:off x="6539364" y="5569664"/>
              <a:ext cx="438187" cy="448419"/>
            </a:xfrm>
            <a:prstGeom prst="roundRect">
              <a:avLst>
                <a:gd name="adj" fmla="val 25483"/>
              </a:avLst>
            </a:prstGeom>
            <a:gradFill>
              <a:gsLst>
                <a:gs pos="0">
                  <a:schemeClr val="bg1"/>
                </a:gs>
                <a:gs pos="100000">
                  <a:srgbClr val="45ABE0">
                    <a:alpha val="20000"/>
                  </a:srgbClr>
                </a:gs>
              </a:gsLst>
              <a:lin ang="0" scaled="0"/>
            </a:gradFill>
            <a:ln w="9525" algn="ctr">
              <a:gradFill>
                <a:gsLst>
                  <a:gs pos="45000">
                    <a:srgbClr val="FDB811"/>
                  </a:gs>
                  <a:gs pos="50000">
                    <a:schemeClr val="bg1"/>
                  </a:gs>
                  <a:gs pos="55000">
                    <a:srgbClr val="0066B3"/>
                  </a:gs>
                </a:gsLst>
                <a:lin ang="0" scaled="0"/>
              </a:gradFill>
              <a:prstDash val="solid"/>
              <a:miter lim="800000"/>
              <a:headEnd/>
              <a:tailEnd/>
            </a:ln>
            <a:effectLst/>
          </p:spPr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bevelT w="0"/>
              </a:sp3d>
            </a:bodyPr>
            <a:lstStyle/>
            <a:p>
              <a:pPr algn="ctr" fontAlgn="base" latinLnBrk="0">
                <a:lnSpc>
                  <a:spcPct val="110000"/>
                </a:lnSpc>
                <a:spcBef>
                  <a:spcPts val="100"/>
                </a:spcBef>
                <a:spcAft>
                  <a:spcPts val="100"/>
                </a:spcAft>
              </a:pPr>
              <a:endParaRPr lang="ko-KR" altLang="en-US" sz="1100" kern="0" spc="-3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6607228" y="5548634"/>
              <a:ext cx="256775" cy="4904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>
              <a:spAutoFit/>
              <a:scene3d>
                <a:camera prst="orthographicFront"/>
                <a:lightRig rig="threePt" dir="t"/>
              </a:scene3d>
              <a:sp3d>
                <a:bevelB w="0" h="1270"/>
              </a:sp3d>
            </a:bodyPr>
            <a:lstStyle/>
            <a:p>
              <a:pPr algn="ctr" latinLnBrk="0">
                <a:defRPr/>
              </a:pPr>
              <a:r>
                <a:rPr kumimoji="1" lang="en-US" altLang="ko-KR" sz="2800" b="1" u="none" kern="1200" spc="-50" dirty="0">
                  <a:solidFill>
                    <a:srgbClr val="0066B3"/>
                  </a:solidFill>
                  <a:effectLst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4</a:t>
              </a:r>
              <a:endParaRPr kumimoji="1" lang="ko-KR" altLang="en-US" sz="2800" b="1" u="none" kern="1200" spc="-50" dirty="0">
                <a:solidFill>
                  <a:srgbClr val="0066B3"/>
                </a:solidFill>
                <a:effectLst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43" name="Text Box 384"/>
          <p:cNvSpPr txBox="1">
            <a:spLocks noChangeArrowheads="1"/>
          </p:cNvSpPr>
          <p:nvPr/>
        </p:nvSpPr>
        <p:spPr bwMode="auto">
          <a:xfrm>
            <a:off x="8783738" y="3218379"/>
            <a:ext cx="126989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>
            <a:lvl1pPr marL="171450" indent="-17145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693738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400175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922463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444750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9019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33591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8163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42735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indent="0">
              <a:spcAft>
                <a:spcPts val="400"/>
              </a:spcAft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1-1.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제안사 현황</a:t>
            </a:r>
          </a:p>
        </p:txBody>
      </p:sp>
      <p:sp>
        <p:nvSpPr>
          <p:cNvPr id="44" name="Text Box 384"/>
          <p:cNvSpPr txBox="1">
            <a:spLocks noChangeArrowheads="1"/>
          </p:cNvSpPr>
          <p:nvPr/>
        </p:nvSpPr>
        <p:spPr bwMode="auto">
          <a:xfrm>
            <a:off x="8783738" y="6228481"/>
            <a:ext cx="140936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  <a:scene3d>
              <a:camera prst="orthographicFront"/>
              <a:lightRig rig="threePt" dir="t"/>
            </a:scene3d>
            <a:sp3d>
              <a:bevelT w="0"/>
            </a:sp3d>
          </a:bodyPr>
          <a:lstStyle>
            <a:lvl1pPr marL="171450" indent="-17145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693738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400175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922463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444750" indent="-342900" defTabSz="1584325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9019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33591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8163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4273550" indent="-342900" defTabSz="1584325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marL="0" indent="0">
              <a:spcAft>
                <a:spcPts val="400"/>
              </a:spcAft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4-1.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추가제안 사항</a:t>
            </a:r>
          </a:p>
        </p:txBody>
      </p:sp>
      <p:grpSp>
        <p:nvGrpSpPr>
          <p:cNvPr id="37" name="그룹 36"/>
          <p:cNvGrpSpPr/>
          <p:nvPr/>
        </p:nvGrpSpPr>
        <p:grpSpPr>
          <a:xfrm>
            <a:off x="123760" y="101978"/>
            <a:ext cx="1500290" cy="569387"/>
            <a:chOff x="123760" y="101978"/>
            <a:chExt cx="1500290" cy="569387"/>
          </a:xfrm>
        </p:grpSpPr>
        <p:sp>
          <p:nvSpPr>
            <p:cNvPr id="38" name="TextBox 37">
              <a:hlinkClick r:id="rId2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lang="en-US" altLang="ko-KR" sz="11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45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81264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38957" y="539582"/>
            <a:ext cx="2814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1-1.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제안사 현황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7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제안사 소개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143436" y="465992"/>
            <a:ext cx="10488696" cy="70085"/>
            <a:chOff x="460527" y="1755765"/>
            <a:chExt cx="11342263" cy="102975"/>
          </a:xfrm>
        </p:grpSpPr>
        <p:grpSp>
          <p:nvGrpSpPr>
            <p:cNvPr id="9" name="그룹 8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11" name="직사각형 10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0" name="직사각형 9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-7424" y="1042180"/>
            <a:ext cx="12206847" cy="701496"/>
            <a:chOff x="-7424" y="1042180"/>
            <a:chExt cx="12206847" cy="701496"/>
          </a:xfrm>
        </p:grpSpPr>
        <p:sp>
          <p:nvSpPr>
            <p:cNvPr id="14" name="직사각형 13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41197" y="988917"/>
            <a:ext cx="119218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글로벌 최고 수준의 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ICT 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전문성과 유사 서비스 수행 경험 및 사업 관련 국내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외 인증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수상 보유   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A3E623C1-F1C2-4C85-986A-208E1036FE39}"/>
              </a:ext>
            </a:extLst>
          </p:cNvPr>
          <p:cNvGrpSpPr/>
          <p:nvPr/>
        </p:nvGrpSpPr>
        <p:grpSpPr>
          <a:xfrm>
            <a:off x="143436" y="1816571"/>
            <a:ext cx="2502324" cy="599270"/>
            <a:chOff x="865851" y="8120802"/>
            <a:chExt cx="1693199" cy="251672"/>
          </a:xfrm>
          <a:solidFill>
            <a:srgbClr val="005A9E"/>
          </a:solidFill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1206121A-7B33-479B-956F-E2938A890D18}"/>
                </a:ext>
              </a:extLst>
            </p:cNvPr>
            <p:cNvGrpSpPr/>
            <p:nvPr/>
          </p:nvGrpSpPr>
          <p:grpSpPr>
            <a:xfrm>
              <a:off x="865851" y="8120802"/>
              <a:ext cx="1688437" cy="251672"/>
              <a:chOff x="865851" y="8120802"/>
              <a:chExt cx="1688437" cy="251672"/>
            </a:xfrm>
            <a:grpFill/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3B5460BD-8E59-4E88-B8DD-11755A581115}"/>
                  </a:ext>
                </a:extLst>
              </p:cNvPr>
              <p:cNvSpPr/>
              <p:nvPr/>
            </p:nvSpPr>
            <p:spPr bwMode="auto">
              <a:xfrm>
                <a:off x="865851" y="8120802"/>
                <a:ext cx="1465840" cy="251672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txBody>
              <a:bodyPr wrap="none" lIns="0" tIns="0" rIns="0" bIns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algn="ctr" latinLnBrk="0">
                  <a:tabLst>
                    <a:tab pos="974476" algn="l"/>
                    <a:tab pos="7795809" algn="r"/>
                  </a:tabLst>
                </a:pPr>
                <a:endParaRPr lang="ko-KR" altLang="en-US" sz="700" dirty="0"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37" name="갈매기형 수장 200">
                <a:extLst>
                  <a:ext uri="{FF2B5EF4-FFF2-40B4-BE49-F238E27FC236}">
                    <a16:creationId xmlns:a16="http://schemas.microsoft.com/office/drawing/2014/main" id="{897F347D-298C-45F2-96C4-5CCCCEC29DA6}"/>
                  </a:ext>
                </a:extLst>
              </p:cNvPr>
              <p:cNvSpPr/>
              <p:nvPr/>
            </p:nvSpPr>
            <p:spPr bwMode="auto">
              <a:xfrm>
                <a:off x="1698797" y="8121601"/>
                <a:ext cx="855491" cy="25087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algn="ctr" latinLnBrk="0"/>
                <a:endParaRPr lang="ko-KR" altLang="en-US" dirty="0">
                  <a:solidFill>
                    <a:schemeClr val="lt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6F6B839B-AD73-4078-92BC-E4F2D1B87F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5470" y="8171690"/>
                <a:ext cx="1312859" cy="145507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>
                <a:spAutoFit/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latinLnBrk="0"/>
                <a:r>
                  <a:rPr lang="ko-KR" altLang="en-US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제안사 일반 현황 </a:t>
                </a:r>
              </a:p>
            </p:txBody>
          </p:sp>
        </p:grp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7C6D171B-ADA0-4211-942A-C03F49AF213B}"/>
                </a:ext>
              </a:extLst>
            </p:cNvPr>
            <p:cNvCxnSpPr/>
            <p:nvPr/>
          </p:nvCxnSpPr>
          <p:spPr bwMode="auto">
            <a:xfrm>
              <a:off x="2352675" y="8247732"/>
              <a:ext cx="206375" cy="0"/>
            </a:xfrm>
            <a:prstGeom prst="line">
              <a:avLst/>
            </a:prstGeom>
            <a:grpFill/>
            <a:ln w="6350" cap="flat" cmpd="sng" algn="ctr">
              <a:solidFill>
                <a:schemeClr val="bg1"/>
              </a:solidFill>
              <a:prstDash val="solid"/>
              <a:round/>
              <a:headEnd type="diamond" w="med" len="med"/>
              <a:tailEnd type="none" w="med" len="med"/>
            </a:ln>
            <a:effectLst/>
          </p:spPr>
        </p:cxnSp>
      </p:grpSp>
      <p:sp>
        <p:nvSpPr>
          <p:cNvPr id="39" name="모서리가 둥근 직사각형 38"/>
          <p:cNvSpPr/>
          <p:nvPr/>
        </p:nvSpPr>
        <p:spPr>
          <a:xfrm>
            <a:off x="6026490" y="2415839"/>
            <a:ext cx="5944253" cy="4201119"/>
          </a:xfrm>
          <a:prstGeom prst="roundRect">
            <a:avLst>
              <a:gd name="adj" fmla="val 8376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143436" y="2493072"/>
            <a:ext cx="5709961" cy="4138633"/>
          </a:xfrm>
          <a:prstGeom prst="roundRect">
            <a:avLst>
              <a:gd name="adj" fmla="val 3318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41197" y="2535108"/>
            <a:ext cx="5417889" cy="605852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10000"/>
              </a:lnSpc>
              <a:spcBef>
                <a:spcPts val="100"/>
              </a:spcBef>
              <a:spcAft>
                <a:spcPts val="100"/>
              </a:spcAft>
              <a:buClr>
                <a:srgbClr val="969696"/>
              </a:buClr>
              <a:defRPr/>
            </a:pPr>
            <a:r>
              <a:rPr kumimoji="1" lang="ko-KR" altLang="en-US" sz="1300" spc="-3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글로벌 최고 수준의 </a:t>
            </a:r>
            <a:r>
              <a:rPr kumimoji="1" lang="en-US" altLang="ko-KR" sz="1300" spc="-3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ICT </a:t>
            </a:r>
            <a:r>
              <a:rPr kumimoji="1" lang="ko-KR" altLang="en-US" sz="1300" spc="-3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전문성과 국내의 네트워크 자산을 바탕으로 국내 사업을 이끌고 있고</a:t>
            </a:r>
            <a:r>
              <a:rPr kumimoji="1" lang="en-US" altLang="ko-KR" sz="1300" spc="-3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kumimoji="1" lang="ko-KR" altLang="en-US" sz="1300" spc="-3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글로벌 </a:t>
            </a:r>
            <a:r>
              <a:rPr kumimoji="1" lang="en-US" altLang="ko-KR" sz="1300" spc="-3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ICT </a:t>
            </a:r>
            <a:r>
              <a:rPr kumimoji="1" lang="ko-KR" altLang="en-US" sz="1300" spc="-30" dirty="0" err="1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리더로써</a:t>
            </a:r>
            <a:r>
              <a:rPr kumimoji="1" lang="ko-KR" altLang="en-US" sz="1300" spc="-3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지속 가능한 경영을 선도하고 있습니다</a:t>
            </a:r>
            <a:r>
              <a:rPr kumimoji="1" lang="en-US" altLang="ko-KR" sz="1300" spc="-3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1" lang="ko-KR" altLang="en-US" sz="1300" spc="-3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009773" y="3421284"/>
            <a:ext cx="365208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수상명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/>
              <a:t>미래의 디지털 </a:t>
            </a:r>
            <a:r>
              <a:rPr lang="ko-KR" altLang="en-US" sz="1400" dirty="0" err="1"/>
              <a:t>인프라스트럭처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평가기관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IDC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dirty="0"/>
              <a:t>Future Enterprise Award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수상 내용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클라우드 전환 프로젝트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009773" y="2493073"/>
            <a:ext cx="4237721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수상명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5G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특화망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프로젝트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평가기관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글로텔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어워즈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수상 내용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5G </a:t>
            </a:r>
            <a:r>
              <a:rPr lang="ko-KR" altLang="en-US" sz="1400" dirty="0"/>
              <a:t>지능형 관제 솔루션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8" name="그룹 67"/>
          <p:cNvGrpSpPr/>
          <p:nvPr/>
        </p:nvGrpSpPr>
        <p:grpSpPr>
          <a:xfrm>
            <a:off x="10699133" y="196453"/>
            <a:ext cx="1525938" cy="569387"/>
            <a:chOff x="123760" y="101978"/>
            <a:chExt cx="1525938" cy="569387"/>
          </a:xfrm>
        </p:grpSpPr>
        <p:sp>
          <p:nvSpPr>
            <p:cNvPr id="69" name="TextBox 68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46468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lang="en-US" altLang="ko-KR" sz="11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70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A3E623C1-F1C2-4C85-986A-208E1036FE39}"/>
              </a:ext>
            </a:extLst>
          </p:cNvPr>
          <p:cNvGrpSpPr/>
          <p:nvPr/>
        </p:nvGrpSpPr>
        <p:grpSpPr>
          <a:xfrm>
            <a:off x="6026490" y="1773062"/>
            <a:ext cx="2339198" cy="600040"/>
            <a:chOff x="865851" y="8114894"/>
            <a:chExt cx="1693199" cy="257580"/>
          </a:xfrm>
          <a:solidFill>
            <a:srgbClr val="005A9E"/>
          </a:solidFill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1206121A-7B33-479B-956F-E2938A890D18}"/>
                </a:ext>
              </a:extLst>
            </p:cNvPr>
            <p:cNvGrpSpPr/>
            <p:nvPr/>
          </p:nvGrpSpPr>
          <p:grpSpPr>
            <a:xfrm>
              <a:off x="865851" y="8114894"/>
              <a:ext cx="1685822" cy="257580"/>
              <a:chOff x="865851" y="8114894"/>
              <a:chExt cx="1685822" cy="257580"/>
            </a:xfrm>
            <a:grpFill/>
          </p:grpSpPr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3B5460BD-8E59-4E88-B8DD-11755A581115}"/>
                  </a:ext>
                </a:extLst>
              </p:cNvPr>
              <p:cNvSpPr/>
              <p:nvPr/>
            </p:nvSpPr>
            <p:spPr bwMode="auto">
              <a:xfrm>
                <a:off x="865851" y="8120802"/>
                <a:ext cx="1465840" cy="251672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txBody>
              <a:bodyPr wrap="none" lIns="0" tIns="0" rIns="0" bIns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algn="ctr" latinLnBrk="0">
                  <a:tabLst>
                    <a:tab pos="974476" algn="l"/>
                    <a:tab pos="7795809" algn="r"/>
                  </a:tabLst>
                </a:pPr>
                <a:endParaRPr lang="ko-KR" altLang="en-US" sz="700">
                  <a:solidFill>
                    <a:schemeClr val="bg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80" name="갈매기형 수장 200">
                <a:extLst>
                  <a:ext uri="{FF2B5EF4-FFF2-40B4-BE49-F238E27FC236}">
                    <a16:creationId xmlns:a16="http://schemas.microsoft.com/office/drawing/2014/main" id="{897F347D-298C-45F2-96C4-5CCCCEC29DA6}"/>
                  </a:ext>
                </a:extLst>
              </p:cNvPr>
              <p:cNvSpPr/>
              <p:nvPr/>
            </p:nvSpPr>
            <p:spPr bwMode="auto">
              <a:xfrm>
                <a:off x="1696182" y="8114894"/>
                <a:ext cx="855491" cy="250872"/>
              </a:xfrm>
              <a:prstGeom prst="chevr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algn="ctr" latinLnBrk="0"/>
                <a:endParaRPr lang="ko-KR" altLang="en-US">
                  <a:solidFill>
                    <a:schemeClr val="lt1"/>
                  </a:solidFill>
                  <a:latin typeface="KoPub돋움체 Medium" panose="02020603020101020101" pitchFamily="18" charset="-127"/>
                  <a:ea typeface="KoPub돋움체 Medium" panose="02020603020101020101" pitchFamily="18" charset="-127"/>
                </a:endParaRPr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6F6B839B-AD73-4078-92BC-E4F2D1B87F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2980" y="8176054"/>
                <a:ext cx="1312859" cy="145507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>
                <a:spAutoFit/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latinLnBrk="0"/>
                <a:r>
                  <a:rPr lang="ko-KR" altLang="en-US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국내</a:t>
                </a:r>
                <a:r>
                  <a:rPr lang="en-US" altLang="ko-KR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/</a:t>
                </a:r>
                <a:r>
                  <a:rPr lang="ko-KR" altLang="en-US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외 인증</a:t>
                </a:r>
                <a:r>
                  <a:rPr lang="en-US" altLang="ko-KR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, </a:t>
                </a:r>
                <a:r>
                  <a:rPr lang="ko-KR" altLang="en-US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수상</a:t>
                </a:r>
              </a:p>
            </p:txBody>
          </p:sp>
        </p:grp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7C6D171B-ADA0-4211-942A-C03F49AF213B}"/>
                </a:ext>
              </a:extLst>
            </p:cNvPr>
            <p:cNvCxnSpPr/>
            <p:nvPr/>
          </p:nvCxnSpPr>
          <p:spPr bwMode="auto">
            <a:xfrm>
              <a:off x="2352675" y="8247732"/>
              <a:ext cx="206375" cy="0"/>
            </a:xfrm>
            <a:prstGeom prst="line">
              <a:avLst/>
            </a:prstGeom>
            <a:grpFill/>
            <a:ln w="6350" cap="flat" cmpd="sng" algn="ctr">
              <a:solidFill>
                <a:schemeClr val="bg1"/>
              </a:solidFill>
              <a:prstDash val="solid"/>
              <a:round/>
              <a:headEnd type="diamond" w="med" len="med"/>
              <a:tailEnd type="none" w="med" len="med"/>
            </a:ln>
            <a:effectLst/>
          </p:spPr>
        </p:cxnSp>
      </p:grpSp>
      <p:pic>
        <p:nvPicPr>
          <p:cNvPr id="1026" name="Picture 2" descr="Global Telecoms Awards">
            <a:extLst>
              <a:ext uri="{FF2B5EF4-FFF2-40B4-BE49-F238E27FC236}">
                <a16:creationId xmlns:a16="http://schemas.microsoft.com/office/drawing/2014/main" id="{A5424231-3777-4C2F-BA50-067FD09FF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2480" y="2577225"/>
            <a:ext cx="1464451" cy="589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wards Categories - IDC Future Enterprise Awards">
            <a:extLst>
              <a:ext uri="{FF2B5EF4-FFF2-40B4-BE49-F238E27FC236}">
                <a16:creationId xmlns:a16="http://schemas.microsoft.com/office/drawing/2014/main" id="{20C57A75-046E-4F00-A54B-52D8A9A3B6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149" y="3542108"/>
            <a:ext cx="1779111" cy="497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75F2CE7E-81E7-4BC5-8E76-2678050165E6}"/>
              </a:ext>
            </a:extLst>
          </p:cNvPr>
          <p:cNvSpPr txBox="1"/>
          <p:nvPr/>
        </p:nvSpPr>
        <p:spPr>
          <a:xfrm>
            <a:off x="8009774" y="4352796"/>
            <a:ext cx="3652087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수상명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/>
              <a:t>스마트 기술 혁신상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평가기관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1400" dirty="0"/>
              <a:t>ITU Telecom World Awards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수상 내용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/>
              <a:t>음성과 영상을 결합한 인공지능 서비스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30" name="Picture 6" descr="ITU Digital World 2020 SME Virtual Awards - ITU Telecom World">
            <a:extLst>
              <a:ext uri="{FF2B5EF4-FFF2-40B4-BE49-F238E27FC236}">
                <a16:creationId xmlns:a16="http://schemas.microsoft.com/office/drawing/2014/main" id="{AC9D1A86-AADC-4E5C-B749-8B1AE4FAD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258" y="4477303"/>
            <a:ext cx="1410296" cy="587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6720E3F8-F7ED-4885-9DDC-4CFF63AB8577}"/>
              </a:ext>
            </a:extLst>
          </p:cNvPr>
          <p:cNvSpPr txBox="1"/>
          <p:nvPr/>
        </p:nvSpPr>
        <p:spPr>
          <a:xfrm>
            <a:off x="8009774" y="5499751"/>
            <a:ext cx="3652087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수상명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1400" dirty="0"/>
              <a:t>IoT </a:t>
            </a:r>
            <a:r>
              <a:rPr lang="ko-KR" altLang="en-US" sz="1400" dirty="0"/>
              <a:t>산업 진흥 유공자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평가기관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en-US" altLang="ko-KR" sz="1400" dirty="0"/>
              <a:t>IoT Awards</a:t>
            </a:r>
          </a:p>
          <a:p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· </a:t>
            </a:r>
            <a:r>
              <a:rPr lang="ko-KR" altLang="en-US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수상 내용</a:t>
            </a:r>
            <a:r>
              <a:rPr lang="en-US" altLang="ko-KR" sz="1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400" dirty="0"/>
              <a:t> </a:t>
            </a:r>
            <a:r>
              <a:rPr lang="en-US" altLang="ko-KR" sz="1400" dirty="0"/>
              <a:t>IoT </a:t>
            </a:r>
            <a:r>
              <a:rPr lang="ko-KR" altLang="en-US" sz="1400" dirty="0"/>
              <a:t>산업 활성화 기여</a:t>
            </a:r>
            <a:endParaRPr lang="en-US" altLang="ko-KR" sz="1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032" name="Picture 8" descr="IoT Awards | IoT Festival Online | 2020 Internet of things conference">
            <a:extLst>
              <a:ext uri="{FF2B5EF4-FFF2-40B4-BE49-F238E27FC236}">
                <a16:creationId xmlns:a16="http://schemas.microsoft.com/office/drawing/2014/main" id="{53755549-B44F-4AD8-8AD5-B6BFEF8D3F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182" y="5508600"/>
            <a:ext cx="893415" cy="828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3" name="표 82">
            <a:extLst>
              <a:ext uri="{FF2B5EF4-FFF2-40B4-BE49-F238E27FC236}">
                <a16:creationId xmlns:a16="http://schemas.microsoft.com/office/drawing/2014/main" id="{B10C3B1C-B619-4D9F-8ED3-461B56E48B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067274"/>
              </p:ext>
            </p:extLst>
          </p:nvPr>
        </p:nvGraphicFramePr>
        <p:xfrm>
          <a:off x="241197" y="3223878"/>
          <a:ext cx="5417890" cy="3310415"/>
        </p:xfrm>
        <a:graphic>
          <a:graphicData uri="http://schemas.openxmlformats.org/drawingml/2006/table">
            <a:tbl>
              <a:tblPr/>
              <a:tblGrid>
                <a:gridCol w="10433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51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6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47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8209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회사명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K-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컴퍼니</a:t>
                      </a:r>
                      <a:endParaRPr kumimoji="1" lang="ko-KR" altLang="en-US" sz="1200" b="0" i="0" u="none" strike="noStrike" kern="1200" cap="none" spc="-30" normalizeH="0" baseline="0" dirty="0">
                        <a:ln>
                          <a:noFill/>
                        </a:ln>
                        <a:gradFill>
                          <a:gsLst>
                            <a:gs pos="0">
                              <a:schemeClr val="tx1">
                                <a:lumMod val="75000"/>
                                <a:lumOff val="2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lin ang="5400000" scaled="0"/>
                        </a:gradFill>
                        <a:effectLst/>
                        <a:latin typeface="KoPub돋움체 Medium" panose="00000600000000000000" pitchFamily="2" charset="-127"/>
                        <a:ea typeface="KoPub돋움체 Medium" panose="00000600000000000000" pitchFamily="2" charset="-127"/>
                        <a:cs typeface="+mn-cs"/>
                      </a:endParaRPr>
                    </a:p>
                  </a:txBody>
                  <a:tcPr marL="72000" marR="7200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대표자</a:t>
                      </a:r>
                    </a:p>
                  </a:txBody>
                  <a:tcPr marL="72000" marR="7200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KoPub돋움체 Medium" panose="00000600000000000000" pitchFamily="2" charset="-127"/>
                          <a:ea typeface="KoPub돋움체 Medium" panose="00000600000000000000" pitchFamily="2" charset="-127"/>
                          <a:cs typeface="+mn-cs"/>
                        </a:rPr>
                        <a:t>김범수</a:t>
                      </a:r>
                    </a:p>
                  </a:txBody>
                  <a:tcPr marL="72000" marR="7200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0802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주소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경기도 성남시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OOOO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08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전화번호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031-OOO-OOO</a:t>
                      </a:r>
                      <a:endParaRPr kumimoji="1" lang="ko-KR" altLang="en-US" sz="1200" b="0" i="0" u="none" strike="noStrike" kern="1200" cap="none" spc="-30" normalizeH="0" baseline="0" dirty="0">
                        <a:ln>
                          <a:noFill/>
                        </a:ln>
                        <a:gradFill>
                          <a:gsLst>
                            <a:gs pos="0">
                              <a:schemeClr val="tx1">
                                <a:lumMod val="75000"/>
                                <a:lumOff val="2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lin ang="5400000" scaled="0"/>
                        </a:gra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217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66FF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lang="ko-KR" altLang="ko-KR" sz="1000" kern="1200" baseline="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rgbClr val="333333"/>
                        </a:solidFill>
                        <a:latin typeface="KoPub돋움체 Medium" panose="02020603020101020101" pitchFamily="18" charset="-127"/>
                        <a:ea typeface="KoPub돋움체 Light" panose="02020603020101020101"/>
                        <a:cs typeface="+mn-cs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08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사업분야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유무선통신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시스템 통합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부가통신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IDC/</a:t>
                      </a:r>
                      <a:r>
                        <a:rPr kumimoji="1" lang="ko-KR" altLang="en-US" sz="1200" b="0" i="0" u="none" strike="noStrike" kern="1200" cap="none" spc="-30" normalizeH="0" baseline="0" dirty="0" err="1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클라우드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공공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IT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인프라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,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융합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ICT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등</a:t>
                      </a: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0802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 err="1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설립년도</a:t>
                      </a:r>
                      <a:endParaRPr kumimoji="1" lang="ko-KR" altLang="en-US" sz="1400" b="0" i="0" u="none" strike="noStrike" kern="1200" cap="none" spc="0" normalizeH="0" baseline="0" dirty="0">
                        <a:ln>
                          <a:noFill/>
                        </a:ln>
                        <a:gradFill>
                          <a:gsLst>
                            <a:gs pos="0">
                              <a:schemeClr val="tx1">
                                <a:lumMod val="75000"/>
                                <a:lumOff val="2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lin ang="5400000" scaled="0"/>
                        </a:gra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19XX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년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XX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월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XX</a:t>
                      </a:r>
                      <a:r>
                        <a:rPr kumimoji="1" lang="ko-KR" altLang="en-US" sz="1200" b="0" i="0" u="none" strike="noStrike" kern="1200" cap="none" spc="-30" normalizeH="0" baseline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일</a:t>
                      </a:r>
                      <a:endParaRPr kumimoji="1" lang="ko-KR" altLang="en-US" sz="1200" b="0" i="0" u="none" strike="noStrike" kern="1200" cap="none" spc="-30" normalizeH="0" baseline="0" dirty="0">
                        <a:ln>
                          <a:noFill/>
                        </a:ln>
                        <a:gradFill>
                          <a:gsLst>
                            <a:gs pos="0">
                              <a:schemeClr val="tx1">
                                <a:lumMod val="75000"/>
                                <a:lumOff val="2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lin ang="5400000" scaled="0"/>
                        </a:gra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101919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66FF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11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KoPub돋움체 Bold" pitchFamily="18" charset="-127"/>
                        <a:ea typeface="KoPub돋움체 Bold" pitchFamily="18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9481">
                <a:tc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해당분야 사업기간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19XX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년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XX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월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~ 2022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년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10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월 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(XX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년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 X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개월</a:t>
                      </a: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"/>
                        </a:rPr>
                        <a:t>)</a:t>
                      </a:r>
                      <a:endParaRPr kumimoji="1" lang="ko-KR" altLang="en-US" sz="1200" b="0" i="0" u="none" strike="noStrike" kern="1200" cap="none" spc="-30" normalizeH="0" baseline="0" dirty="0">
                        <a:ln>
                          <a:noFill/>
                        </a:ln>
                        <a:gradFill>
                          <a:gsLst>
                            <a:gs pos="0">
                              <a:schemeClr val="tx1">
                                <a:lumMod val="75000"/>
                                <a:lumOff val="2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lin ang="5400000" scaled="0"/>
                        </a:gra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>
                      <a:defPPr>
                        <a:defRPr lang="ko-KR"/>
                      </a:defPPr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산돌명조 M"/>
                          <a:ea typeface="산돌명조 M"/>
                          <a:cs typeface=""/>
                        </a:defRPr>
                      </a:lvl9pPr>
                    </a:lstStyle>
                    <a:p>
                      <a:pPr marL="0" marR="0" lvl="0" indent="0" algn="ctr" defTabSz="101919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66FF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1100" b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KoPub돋움체 Bold" pitchFamily="18" charset="-127"/>
                        <a:ea typeface="KoPub돋움체 Bold" pitchFamily="18" charset="-127"/>
                        <a:cs typeface="+mn-cs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080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400" b="0" i="0" u="none" strike="noStrike" kern="1200" cap="none" spc="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보유인력현황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0000"/>
                        </a:lnSpc>
                        <a:spcBef>
                          <a:spcPts val="100"/>
                        </a:spcBef>
                        <a:spcAft>
                          <a:spcPts val="10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OOO </a:t>
                      </a:r>
                      <a:r>
                        <a:rPr kumimoji="1" lang="ko-KR" altLang="en-US" sz="1200" b="0" i="0" u="none" strike="noStrike" kern="1200" cap="none" spc="-30" normalizeH="0" baseline="0" dirty="0">
                          <a:ln>
                            <a:noFill/>
                          </a:ln>
                          <a:gradFill>
                            <a:gsLst>
                              <a:gs pos="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  <a:gs pos="100000">
                                <a:schemeClr val="tx1">
                                  <a:lumMod val="75000"/>
                                  <a:lumOff val="25000"/>
                                </a:schemeClr>
                              </a:gs>
                            </a:gsLst>
                            <a:lin ang="5400000" scaled="0"/>
                          </a:gra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명</a:t>
                      </a:r>
                      <a:endParaRPr kumimoji="1" lang="en-US" altLang="ko-KR" sz="1200" b="0" i="0" u="none" strike="noStrike" kern="1200" cap="none" spc="-30" normalizeH="0" baseline="0" dirty="0">
                        <a:ln>
                          <a:noFill/>
                        </a:ln>
                        <a:gradFill>
                          <a:gsLst>
                            <a:gs pos="0">
                              <a:schemeClr val="tx1">
                                <a:lumMod val="75000"/>
                                <a:lumOff val="25000"/>
                              </a:schemeClr>
                            </a:gs>
                            <a:gs pos="100000">
                              <a:schemeClr val="tx1">
                                <a:lumMod val="75000"/>
                                <a:lumOff val="25000"/>
                              </a:schemeClr>
                            </a:gs>
                          </a:gsLst>
                          <a:lin ang="5400000" scaled="0"/>
                        </a:gra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marL="72000" marR="0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4811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3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6" y="539582"/>
            <a:ext cx="4028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2-1.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배경 및 사업 범위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7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제안개요</a:t>
            </a:r>
          </a:p>
        </p:txBody>
      </p:sp>
      <p:grpSp>
        <p:nvGrpSpPr>
          <p:cNvPr id="200" name="그룹 199"/>
          <p:cNvGrpSpPr/>
          <p:nvPr/>
        </p:nvGrpSpPr>
        <p:grpSpPr>
          <a:xfrm>
            <a:off x="4472" y="986909"/>
            <a:ext cx="12206847" cy="878152"/>
            <a:chOff x="-7424" y="1042180"/>
            <a:chExt cx="12206847" cy="701496"/>
          </a:xfrm>
        </p:grpSpPr>
        <p:sp>
          <p:nvSpPr>
            <p:cNvPr id="201" name="직사각형 200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02" name="직사각형 201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673207" y="1011311"/>
            <a:ext cx="11179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안정적인 인프라 기반으로 스마트 관람 환경 구축 및 안정성</a:t>
            </a:r>
            <a:r>
              <a:rPr lang="en-US" altLang="ko-KR" sz="24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24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효율성 있는 서비스 제공 </a:t>
            </a:r>
          </a:p>
        </p:txBody>
      </p:sp>
      <p:grpSp>
        <p:nvGrpSpPr>
          <p:cNvPr id="204" name="그룹 203"/>
          <p:cNvGrpSpPr/>
          <p:nvPr/>
        </p:nvGrpSpPr>
        <p:grpSpPr>
          <a:xfrm>
            <a:off x="10699133" y="196453"/>
            <a:ext cx="1500290" cy="569387"/>
            <a:chOff x="123760" y="101978"/>
            <a:chExt cx="1500290" cy="569387"/>
          </a:xfrm>
        </p:grpSpPr>
        <p:sp>
          <p:nvSpPr>
            <p:cNvPr id="205" name="TextBox 204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lang="en-US" altLang="ko-KR" sz="11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206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9" name="그룹 198"/>
          <p:cNvGrpSpPr/>
          <p:nvPr/>
        </p:nvGrpSpPr>
        <p:grpSpPr>
          <a:xfrm>
            <a:off x="143436" y="465992"/>
            <a:ext cx="10488696" cy="70085"/>
            <a:chOff x="460527" y="1755765"/>
            <a:chExt cx="11342263" cy="102975"/>
          </a:xfrm>
        </p:grpSpPr>
        <p:grpSp>
          <p:nvGrpSpPr>
            <p:cNvPr id="203" name="그룹 202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11" name="직사각형 210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12" name="직사각형 211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210" name="직사각형 209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25" name="모서리가 둥근 직사각형 224"/>
          <p:cNvSpPr/>
          <p:nvPr/>
        </p:nvSpPr>
        <p:spPr>
          <a:xfrm>
            <a:off x="160907" y="2265015"/>
            <a:ext cx="5749035" cy="4355582"/>
          </a:xfrm>
          <a:prstGeom prst="roundRect">
            <a:avLst>
              <a:gd name="adj" fmla="val 3318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6" name="모서리가 둥근 직사각형 225"/>
          <p:cNvSpPr/>
          <p:nvPr/>
        </p:nvSpPr>
        <p:spPr>
          <a:xfrm>
            <a:off x="6146666" y="2263657"/>
            <a:ext cx="5749035" cy="4355582"/>
          </a:xfrm>
          <a:prstGeom prst="roundRect">
            <a:avLst>
              <a:gd name="adj" fmla="val 3318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7" name="모서리가 둥근 직사각형 226"/>
          <p:cNvSpPr/>
          <p:nvPr/>
        </p:nvSpPr>
        <p:spPr>
          <a:xfrm>
            <a:off x="6267703" y="2370283"/>
            <a:ext cx="5506960" cy="414223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9" name="Rectangle 68" descr="재질2-2">
            <a:extLst>
              <a:ext uri="{FF2B5EF4-FFF2-40B4-BE49-F238E27FC236}">
                <a16:creationId xmlns:a16="http://schemas.microsoft.com/office/drawing/2014/main" id="{E86398A7-B840-4EDB-A770-41C0C595C877}"/>
              </a:ext>
            </a:extLst>
          </p:cNvPr>
          <p:cNvSpPr>
            <a:spLocks noChangeArrowheads="1"/>
          </p:cNvSpPr>
          <p:nvPr/>
        </p:nvSpPr>
        <p:spPr bwMode="gray">
          <a:xfrm>
            <a:off x="367348" y="3718042"/>
            <a:ext cx="5389200" cy="809402"/>
          </a:xfrm>
          <a:prstGeom prst="roundRect">
            <a:avLst>
              <a:gd name="adj" fmla="val 24693"/>
            </a:avLst>
          </a:prstGeom>
          <a:solidFill>
            <a:schemeClr val="bg1"/>
          </a:solidFill>
          <a:ln w="9525" cap="flat" cmpd="sng" algn="ctr">
            <a:gradFill>
              <a:gsLst>
                <a:gs pos="43000">
                  <a:schemeClr val="bg1">
                    <a:lumMod val="65000"/>
                  </a:schemeClr>
                </a:gs>
                <a:gs pos="50000">
                  <a:sysClr val="window" lastClr="FFFFFF"/>
                </a:gs>
                <a:gs pos="57000">
                  <a:schemeClr val="bg1">
                    <a:lumMod val="65000"/>
                  </a:schemeClr>
                </a:gs>
              </a:gsLst>
              <a:lin ang="10800000" scaled="0"/>
            </a:gradFill>
            <a:prstDash val="solid"/>
            <a:miter lim="800000"/>
          </a:ln>
          <a:effectLst>
            <a:outerShdw blurRad="38100" dist="38100" dir="2700000" sx="98000" sy="98000" algn="tl" rotWithShape="0">
              <a:prstClr val="black">
                <a:alpha val="27000"/>
              </a:prstClr>
            </a:outerShdw>
          </a:effectLst>
          <a:scene3d>
            <a:camera prst="orthographicFront"/>
            <a:lightRig rig="threePt" dir="t"/>
          </a:scene3d>
          <a:sp3d>
            <a:bevelT w="0" h="6350"/>
          </a:sp3d>
        </p:spPr>
        <p:txBody>
          <a:bodyPr rtlCol="0" anchor="ctr">
            <a:sp3d>
              <a:bevelT w="0"/>
            </a:sp3d>
          </a:bodyPr>
          <a:lstStyle/>
          <a:p>
            <a:pPr algn="ctr" latinLnBrk="0">
              <a:buClr>
                <a:srgbClr val="969696"/>
              </a:buClr>
            </a:pPr>
            <a:r>
              <a:rPr lang="ko-KR" altLang="en-US" sz="1400" kern="0" spc="-4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시각장애인들에게 소리를 통해</a:t>
            </a:r>
            <a:r>
              <a:rPr lang="en-US" altLang="ko-KR" sz="1400" kern="0" spc="-4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kern="0" spc="-4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궁의 아름다움을 잘 알린다면 </a:t>
            </a:r>
            <a:endParaRPr lang="en-US" altLang="ko-KR" sz="1400" kern="0" spc="-41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 latinLnBrk="0">
              <a:buClr>
                <a:srgbClr val="969696"/>
              </a:buClr>
            </a:pPr>
            <a:r>
              <a:rPr lang="ko-KR" altLang="en-US" sz="1400" kern="0" spc="-4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기술을 다른 곳에도 사용할 수 있는 경쟁력 확보  </a:t>
            </a:r>
            <a:endParaRPr lang="en-US" altLang="ko-KR" sz="1400" kern="0" spc="-41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2" name="Rectangle 68" descr="재질2-2">
            <a:extLst>
              <a:ext uri="{FF2B5EF4-FFF2-40B4-BE49-F238E27FC236}">
                <a16:creationId xmlns:a16="http://schemas.microsoft.com/office/drawing/2014/main" id="{E86398A7-B840-4EDB-A770-41C0C595C877}"/>
              </a:ext>
            </a:extLst>
          </p:cNvPr>
          <p:cNvSpPr>
            <a:spLocks noChangeArrowheads="1"/>
          </p:cNvSpPr>
          <p:nvPr/>
        </p:nvSpPr>
        <p:spPr bwMode="gray">
          <a:xfrm>
            <a:off x="367348" y="4605074"/>
            <a:ext cx="5389103" cy="810000"/>
          </a:xfrm>
          <a:prstGeom prst="roundRect">
            <a:avLst>
              <a:gd name="adj" fmla="val 24693"/>
            </a:avLst>
          </a:prstGeom>
          <a:solidFill>
            <a:schemeClr val="bg1"/>
          </a:solidFill>
          <a:ln w="9525" cap="flat" cmpd="sng" algn="ctr">
            <a:gradFill>
              <a:gsLst>
                <a:gs pos="43000">
                  <a:schemeClr val="bg1">
                    <a:lumMod val="65000"/>
                  </a:schemeClr>
                </a:gs>
                <a:gs pos="50000">
                  <a:sysClr val="window" lastClr="FFFFFF"/>
                </a:gs>
                <a:gs pos="57000">
                  <a:schemeClr val="bg1">
                    <a:lumMod val="65000"/>
                  </a:schemeClr>
                </a:gs>
              </a:gsLst>
              <a:lin ang="10800000" scaled="0"/>
            </a:gradFill>
            <a:prstDash val="solid"/>
            <a:miter lim="800000"/>
          </a:ln>
          <a:effectLst>
            <a:outerShdw blurRad="38100" dist="38100" dir="2700000" sx="98000" sy="98000" algn="tl" rotWithShape="0">
              <a:prstClr val="black">
                <a:alpha val="27000"/>
              </a:prstClr>
            </a:outerShdw>
          </a:effectLst>
          <a:scene3d>
            <a:camera prst="orthographicFront"/>
            <a:lightRig rig="threePt" dir="t"/>
          </a:scene3d>
          <a:sp3d>
            <a:bevelT w="0" h="6350"/>
          </a:sp3d>
        </p:spPr>
        <p:txBody>
          <a:bodyPr rtlCol="0" anchor="ctr">
            <a:sp3d>
              <a:bevelT w="0"/>
            </a:sp3d>
          </a:bodyPr>
          <a:lstStyle/>
          <a:p>
            <a:pPr algn="ctr" latinLnBrk="0">
              <a:buClr>
                <a:srgbClr val="969696"/>
              </a:buClr>
            </a:pPr>
            <a:r>
              <a:rPr lang="ko-KR" altLang="en-US" sz="1400" kern="0" spc="-4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서울</a:t>
            </a:r>
            <a:r>
              <a:rPr lang="en-US" altLang="ko-KR" sz="1400" kern="0" spc="-4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r>
            <a:r>
              <a:rPr lang="ko-KR" altLang="en-US" sz="1400" kern="0" spc="-4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대궁 시각장애인 관람객 증가로 인한 </a:t>
            </a:r>
            <a:r>
              <a:rPr lang="en-US" altLang="ko-KR" sz="1400" kern="0" spc="-4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Barrier Free </a:t>
            </a:r>
            <a:r>
              <a:rPr lang="ko-KR" altLang="en-US" sz="1400" kern="0" spc="-4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환경 구축 필요</a:t>
            </a:r>
            <a:endParaRPr lang="en-US" altLang="ko-KR" sz="1400" kern="0" spc="-41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5" name="Rectangle 68" descr="재질2-2">
            <a:extLst>
              <a:ext uri="{FF2B5EF4-FFF2-40B4-BE49-F238E27FC236}">
                <a16:creationId xmlns:a16="http://schemas.microsoft.com/office/drawing/2014/main" id="{E86398A7-B840-4EDB-A770-41C0C595C877}"/>
              </a:ext>
            </a:extLst>
          </p:cNvPr>
          <p:cNvSpPr>
            <a:spLocks noChangeArrowheads="1"/>
          </p:cNvSpPr>
          <p:nvPr/>
        </p:nvSpPr>
        <p:spPr bwMode="gray">
          <a:xfrm>
            <a:off x="376093" y="5543100"/>
            <a:ext cx="5389200" cy="810000"/>
          </a:xfrm>
          <a:prstGeom prst="roundRect">
            <a:avLst>
              <a:gd name="adj" fmla="val 24693"/>
            </a:avLst>
          </a:prstGeom>
          <a:solidFill>
            <a:schemeClr val="bg1"/>
          </a:solidFill>
          <a:ln w="9525" cap="flat" cmpd="sng" algn="ctr">
            <a:gradFill>
              <a:gsLst>
                <a:gs pos="43000">
                  <a:schemeClr val="bg1">
                    <a:lumMod val="65000"/>
                  </a:schemeClr>
                </a:gs>
                <a:gs pos="50000">
                  <a:sysClr val="window" lastClr="FFFFFF"/>
                </a:gs>
                <a:gs pos="57000">
                  <a:schemeClr val="bg1">
                    <a:lumMod val="65000"/>
                  </a:schemeClr>
                </a:gs>
              </a:gsLst>
              <a:lin ang="10800000" scaled="0"/>
            </a:gradFill>
            <a:prstDash val="solid"/>
            <a:miter lim="800000"/>
          </a:ln>
          <a:effectLst>
            <a:outerShdw blurRad="38100" dist="38100" dir="2700000" sx="98000" sy="98000" algn="tl" rotWithShape="0">
              <a:prstClr val="black">
                <a:alpha val="27000"/>
              </a:prstClr>
            </a:outerShdw>
          </a:effectLst>
          <a:scene3d>
            <a:camera prst="orthographicFront"/>
            <a:lightRig rig="threePt" dir="t"/>
          </a:scene3d>
          <a:sp3d>
            <a:bevelT w="0" h="6350"/>
          </a:sp3d>
        </p:spPr>
        <p:txBody>
          <a:bodyPr rtlCol="0" anchor="ctr">
            <a:sp3d>
              <a:bevelT w="0"/>
            </a:sp3d>
          </a:bodyPr>
          <a:lstStyle/>
          <a:p>
            <a:pPr algn="ctr" latinLnBrk="0">
              <a:buClr>
                <a:srgbClr val="969696"/>
              </a:buClr>
            </a:pPr>
            <a:r>
              <a:rPr lang="en-US" altLang="ko-KR" sz="1400" kern="0" spc="-4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/>
              </a:rPr>
              <a:t>ESG </a:t>
            </a:r>
            <a:r>
              <a:rPr lang="ko-KR" altLang="en-US" sz="1400" kern="0" spc="-4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/>
              </a:rPr>
              <a:t>경영을 위한 지역사회 협력과 평등 및 다양성을 중시</a:t>
            </a:r>
            <a:endParaRPr lang="en-US" altLang="ko-KR" sz="1400" kern="0" spc="-41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/>
            </a:endParaRPr>
          </a:p>
        </p:txBody>
      </p:sp>
      <p:sp>
        <p:nvSpPr>
          <p:cNvPr id="238" name="모서리가 둥근 직사각형 237"/>
          <p:cNvSpPr/>
          <p:nvPr/>
        </p:nvSpPr>
        <p:spPr>
          <a:xfrm>
            <a:off x="218264" y="2088135"/>
            <a:ext cx="5557788" cy="189585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고궁 관람의 효율성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편리성</a:t>
            </a:r>
            <a:r>
              <a:rPr lang="en-US" altLang="ko-KR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안정성을 </a:t>
            </a:r>
            <a:endParaRPr lang="en-US" altLang="ko-KR" sz="16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만족하는 스마트 관람 환경 구축으로</a:t>
            </a:r>
            <a:endParaRPr lang="en-US" altLang="ko-KR" sz="16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ko-KR" altLang="en-US" sz="24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시각장애인의 자유로운 </a:t>
            </a:r>
            <a:endParaRPr lang="en-US" altLang="ko-KR" sz="2400" b="1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4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문화재 관람</a:t>
            </a:r>
            <a:r>
              <a:rPr lang="en-US" altLang="ko-KR" sz="24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400" b="1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및 기회 제공</a:t>
            </a:r>
          </a:p>
        </p:txBody>
      </p:sp>
      <p:grpSp>
        <p:nvGrpSpPr>
          <p:cNvPr id="239" name="그룹 238"/>
          <p:cNvGrpSpPr/>
          <p:nvPr/>
        </p:nvGrpSpPr>
        <p:grpSpPr>
          <a:xfrm>
            <a:off x="6364854" y="2538056"/>
            <a:ext cx="5312658" cy="3768476"/>
            <a:chOff x="6376942" y="3131139"/>
            <a:chExt cx="5312658" cy="2520271"/>
          </a:xfrm>
        </p:grpSpPr>
        <p:grpSp>
          <p:nvGrpSpPr>
            <p:cNvPr id="240" name="그룹 239"/>
            <p:cNvGrpSpPr/>
            <p:nvPr/>
          </p:nvGrpSpPr>
          <p:grpSpPr>
            <a:xfrm>
              <a:off x="6401116" y="3131139"/>
              <a:ext cx="5288475" cy="545909"/>
              <a:chOff x="346796" y="4585622"/>
              <a:chExt cx="1773716" cy="545909"/>
            </a:xfrm>
          </p:grpSpPr>
          <p:sp>
            <p:nvSpPr>
              <p:cNvPr id="247" name="Rectangle 68" descr="재질2-2">
                <a:extLst>
                  <a:ext uri="{FF2B5EF4-FFF2-40B4-BE49-F238E27FC236}">
                    <a16:creationId xmlns:a16="http://schemas.microsoft.com/office/drawing/2014/main" id="{E86398A7-B840-4EDB-A770-41C0C595C877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346796" y="4585622"/>
                <a:ext cx="1773716" cy="545909"/>
              </a:xfrm>
              <a:prstGeom prst="roundRect">
                <a:avLst>
                  <a:gd name="adj" fmla="val 24693"/>
                </a:avLst>
              </a:prstGeom>
              <a:solidFill>
                <a:schemeClr val="bg1"/>
              </a:solidFill>
              <a:ln w="9525" cap="flat" cmpd="sng" algn="ctr">
                <a:gradFill>
                  <a:gsLst>
                    <a:gs pos="43000">
                      <a:schemeClr val="bg1">
                        <a:lumMod val="65000"/>
                      </a:schemeClr>
                    </a:gs>
                    <a:gs pos="50000">
                      <a:sysClr val="window" lastClr="FFFFFF"/>
                    </a:gs>
                    <a:gs pos="57000">
                      <a:schemeClr val="bg1">
                        <a:lumMod val="65000"/>
                      </a:schemeClr>
                    </a:gs>
                  </a:gsLst>
                  <a:lin ang="10800000" scaled="0"/>
                </a:gradFill>
                <a:prstDash val="solid"/>
                <a:miter lim="800000"/>
              </a:ln>
              <a:effectLst>
                <a:outerShdw blurRad="38100" dist="38100" dir="2700000" sx="98000" sy="98000" algn="tl" rotWithShape="0">
                  <a:prstClr val="black">
                    <a:alpha val="27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0" h="6350"/>
              </a:sp3d>
            </p:spPr>
            <p:txBody>
              <a:bodyPr rtlCol="0" anchor="ctr">
                <a:sp3d>
                  <a:bevelT w="0"/>
                </a:sp3d>
              </a:bodyPr>
              <a:lstStyle/>
              <a:p>
                <a:pPr algn="ctr" latinLnBrk="0">
                  <a:buClr>
                    <a:srgbClr val="969696"/>
                  </a:buClr>
                </a:pPr>
                <a:r>
                  <a:rPr lang="ko-KR" altLang="en-US" sz="1400" kern="0" spc="-41" dirty="0">
                    <a:solidFill>
                      <a:srgbClr val="FF0000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   </a:t>
                </a:r>
                <a:r>
                  <a:rPr lang="ko-KR" altLang="en-US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경복궁을 포함한 서울</a:t>
                </a:r>
                <a:r>
                  <a:rPr lang="en-US" altLang="ko-KR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4</a:t>
                </a:r>
                <a:r>
                  <a:rPr lang="ko-KR" altLang="en-US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대궁</a:t>
                </a:r>
                <a:r>
                  <a:rPr lang="en-US" altLang="ko-KR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(</a:t>
                </a:r>
                <a:r>
                  <a:rPr lang="ko-KR" altLang="en-US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경복궁</a:t>
                </a:r>
                <a:r>
                  <a:rPr lang="en-US" altLang="ko-KR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덕수궁</a:t>
                </a:r>
                <a:r>
                  <a:rPr lang="en-US" altLang="ko-KR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창경궁</a:t>
                </a:r>
                <a:r>
                  <a:rPr lang="en-US" altLang="ko-KR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, </a:t>
                </a:r>
                <a:r>
                  <a:rPr lang="ko-KR" altLang="en-US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창덕궁</a:t>
                </a:r>
                <a:r>
                  <a:rPr lang="en-US" altLang="ko-KR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) </a:t>
                </a:r>
              </a:p>
              <a:p>
                <a:pPr algn="ctr" latinLnBrk="0">
                  <a:buClr>
                    <a:srgbClr val="969696"/>
                  </a:buClr>
                </a:pPr>
                <a:r>
                  <a:rPr lang="ko-KR" altLang="en-US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  내 각 </a:t>
                </a:r>
                <a:r>
                  <a:rPr lang="en-US" altLang="ko-KR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100</a:t>
                </a:r>
                <a:r>
                  <a:rPr lang="ko-KR" altLang="en-US" sz="1400" kern="0" spc="-41" dirty="0"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인 이상 사용 가능 스마트 환경 또는 기기 구축</a:t>
                </a:r>
              </a:p>
            </p:txBody>
          </p:sp>
          <p:sp>
            <p:nvSpPr>
              <p:cNvPr id="248" name="AutoShape 86">
                <a:extLst>
                  <a:ext uri="{FF2B5EF4-FFF2-40B4-BE49-F238E27FC236}">
                    <a16:creationId xmlns:a16="http://schemas.microsoft.com/office/drawing/2014/main" id="{083883E8-9B5C-492E-AB91-9A3079424F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7312" y="4703435"/>
                <a:ext cx="87776" cy="266894"/>
              </a:xfrm>
              <a:prstGeom prst="roundRect">
                <a:avLst>
                  <a:gd name="adj" fmla="val 10907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threePt" dir="t"/>
                </a:scene3d>
                <a:sp3d>
                  <a:bevelT w="0" h="6350"/>
                  <a:bevelB w="0" h="0"/>
                </a:sp3d>
              </a:bodyPr>
              <a:lstStyle/>
              <a:p>
                <a:pPr algn="ctr" eaLnBrk="1" hangingPunct="1"/>
                <a:r>
                  <a:rPr kumimoji="1" lang="en-US" altLang="ko-KR" sz="1200" b="1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1</a:t>
                </a:r>
                <a:endParaRPr kumimoji="1" lang="ko-KR" altLang="en-US" sz="12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241" name="Rectangle 68" descr="재질2-2">
              <a:extLst>
                <a:ext uri="{FF2B5EF4-FFF2-40B4-BE49-F238E27FC236}">
                  <a16:creationId xmlns:a16="http://schemas.microsoft.com/office/drawing/2014/main" id="{E86398A7-B840-4EDB-A770-41C0C595C87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392213" y="3812801"/>
              <a:ext cx="5288482" cy="522368"/>
            </a:xfrm>
            <a:prstGeom prst="roundRect">
              <a:avLst>
                <a:gd name="adj" fmla="val 24693"/>
              </a:avLst>
            </a:prstGeom>
            <a:solidFill>
              <a:schemeClr val="bg1"/>
            </a:solidFill>
            <a:ln w="9525" cap="flat" cmpd="sng" algn="ctr">
              <a:gradFill>
                <a:gsLst>
                  <a:gs pos="43000">
                    <a:schemeClr val="bg1">
                      <a:lumMod val="65000"/>
                    </a:schemeClr>
                  </a:gs>
                  <a:gs pos="50000">
                    <a:sysClr val="window" lastClr="FFFFFF"/>
                  </a:gs>
                  <a:gs pos="57000">
                    <a:schemeClr val="bg1">
                      <a:lumMod val="65000"/>
                    </a:schemeClr>
                  </a:gs>
                </a:gsLst>
                <a:lin ang="10800000" scaled="0"/>
              </a:gradFill>
              <a:prstDash val="solid"/>
              <a:miter lim="800000"/>
            </a:ln>
            <a:effectLst>
              <a:outerShdw blurRad="38100" dist="38100" dir="2700000" sx="98000" sy="98000" algn="tl" rotWithShape="0">
                <a:prstClr val="black">
                  <a:alpha val="27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0" h="6350"/>
            </a:sp3d>
          </p:spPr>
          <p:txBody>
            <a:bodyPr rtlCol="0" anchor="ctr">
              <a:sp3d>
                <a:bevelT w="0"/>
              </a:sp3d>
            </a:bodyPr>
            <a:lstStyle/>
            <a:p>
              <a:pPr algn="ctr" latinLnBrk="0">
                <a:buClr>
                  <a:srgbClr val="969696"/>
                </a:buClr>
              </a:pPr>
              <a:r>
                <a:rPr lang="ko-KR" altLang="en-US" sz="1400" kern="0" spc="-4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각 궁 상황에 맞는 음성 </a:t>
              </a:r>
              <a:r>
                <a:rPr lang="ko-KR" altLang="en-US" sz="1400" kern="0" spc="-41" dirty="0" err="1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네비게이션</a:t>
              </a:r>
              <a:r>
                <a:rPr lang="ko-KR" altLang="en-US" sz="1400" kern="0" spc="-4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제공</a:t>
              </a:r>
            </a:p>
          </p:txBody>
        </p:sp>
        <p:sp>
          <p:nvSpPr>
            <p:cNvPr id="242" name="AutoShape 86">
              <a:extLst>
                <a:ext uri="{FF2B5EF4-FFF2-40B4-BE49-F238E27FC236}">
                  <a16:creationId xmlns:a16="http://schemas.microsoft.com/office/drawing/2014/main" id="{083883E8-9B5C-492E-AB91-9A3079424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1568" y="3898373"/>
              <a:ext cx="272895" cy="266894"/>
            </a:xfrm>
            <a:prstGeom prst="roundRect">
              <a:avLst>
                <a:gd name="adj" fmla="val 10907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>
                <a:bevelT w="0" h="6350"/>
                <a:bevelB w="0" h="0"/>
              </a:sp3d>
            </a:bodyPr>
            <a:lstStyle/>
            <a:p>
              <a:pPr algn="ctr" eaLnBrk="1" hangingPunct="1"/>
              <a:r>
                <a:rPr kumimoji="1" lang="en-US" altLang="ko-KR" sz="12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  <a:endParaRPr kumimoji="1" lang="ko-KR" altLang="en-US" sz="12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3" name="Rectangle 68" descr="재질2-2">
              <a:extLst>
                <a:ext uri="{FF2B5EF4-FFF2-40B4-BE49-F238E27FC236}">
                  <a16:creationId xmlns:a16="http://schemas.microsoft.com/office/drawing/2014/main" id="{E86398A7-B840-4EDB-A770-41C0C595C87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401118" y="4470922"/>
              <a:ext cx="5288482" cy="522368"/>
            </a:xfrm>
            <a:prstGeom prst="roundRect">
              <a:avLst>
                <a:gd name="adj" fmla="val 24693"/>
              </a:avLst>
            </a:prstGeom>
            <a:solidFill>
              <a:schemeClr val="bg1"/>
            </a:solidFill>
            <a:ln w="9525" cap="flat" cmpd="sng" algn="ctr">
              <a:gradFill>
                <a:gsLst>
                  <a:gs pos="43000">
                    <a:schemeClr val="bg1">
                      <a:lumMod val="65000"/>
                    </a:schemeClr>
                  </a:gs>
                  <a:gs pos="50000">
                    <a:sysClr val="window" lastClr="FFFFFF"/>
                  </a:gs>
                  <a:gs pos="57000">
                    <a:schemeClr val="bg1">
                      <a:lumMod val="65000"/>
                    </a:schemeClr>
                  </a:gs>
                </a:gsLst>
                <a:lin ang="10800000" scaled="0"/>
              </a:gradFill>
              <a:prstDash val="solid"/>
              <a:miter lim="800000"/>
            </a:ln>
            <a:effectLst>
              <a:outerShdw blurRad="38100" dist="38100" dir="2700000" sx="98000" sy="98000" algn="tl" rotWithShape="0">
                <a:prstClr val="black">
                  <a:alpha val="27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0" h="6350"/>
            </a:sp3d>
          </p:spPr>
          <p:txBody>
            <a:bodyPr rtlCol="0" anchor="ctr">
              <a:sp3d>
                <a:bevelT w="0"/>
              </a:sp3d>
            </a:bodyPr>
            <a:lstStyle/>
            <a:p>
              <a:pPr algn="ctr" latinLnBrk="0">
                <a:buClr>
                  <a:srgbClr val="969696"/>
                </a:buClr>
              </a:pPr>
              <a:r>
                <a:rPr lang="ko-KR" altLang="en-US" sz="1400" kern="0" spc="-4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차별화된 디지털 문화재 해설 서비스 제공</a:t>
              </a:r>
            </a:p>
          </p:txBody>
        </p:sp>
        <p:sp>
          <p:nvSpPr>
            <p:cNvPr id="244" name="AutoShape 86">
              <a:extLst>
                <a:ext uri="{FF2B5EF4-FFF2-40B4-BE49-F238E27FC236}">
                  <a16:creationId xmlns:a16="http://schemas.microsoft.com/office/drawing/2014/main" id="{083883E8-9B5C-492E-AB91-9A3079424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0735" y="4562625"/>
              <a:ext cx="272895" cy="266894"/>
            </a:xfrm>
            <a:prstGeom prst="roundRect">
              <a:avLst>
                <a:gd name="adj" fmla="val 10907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>
                <a:bevelT w="0" h="6350"/>
                <a:bevelB w="0" h="0"/>
              </a:sp3d>
            </a:bodyPr>
            <a:lstStyle/>
            <a:p>
              <a:pPr algn="ctr" eaLnBrk="1" hangingPunct="1"/>
              <a:r>
                <a:rPr kumimoji="1" lang="en-US" altLang="ko-KR" sz="12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endParaRPr kumimoji="1" lang="ko-KR" altLang="en-US" sz="12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45" name="Rectangle 68" descr="재질2-2">
              <a:extLst>
                <a:ext uri="{FF2B5EF4-FFF2-40B4-BE49-F238E27FC236}">
                  <a16:creationId xmlns:a16="http://schemas.microsoft.com/office/drawing/2014/main" id="{E86398A7-B840-4EDB-A770-41C0C595C87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376942" y="5129042"/>
              <a:ext cx="5288482" cy="522368"/>
            </a:xfrm>
            <a:prstGeom prst="roundRect">
              <a:avLst>
                <a:gd name="adj" fmla="val 24693"/>
              </a:avLst>
            </a:prstGeom>
            <a:solidFill>
              <a:schemeClr val="bg1"/>
            </a:solidFill>
            <a:ln w="9525" cap="flat" cmpd="sng" algn="ctr">
              <a:gradFill>
                <a:gsLst>
                  <a:gs pos="43000">
                    <a:schemeClr val="bg1">
                      <a:lumMod val="65000"/>
                    </a:schemeClr>
                  </a:gs>
                  <a:gs pos="50000">
                    <a:sysClr val="window" lastClr="FFFFFF"/>
                  </a:gs>
                  <a:gs pos="57000">
                    <a:schemeClr val="bg1">
                      <a:lumMod val="65000"/>
                    </a:schemeClr>
                  </a:gs>
                </a:gsLst>
                <a:lin ang="10800000" scaled="0"/>
              </a:gradFill>
              <a:prstDash val="solid"/>
              <a:miter lim="800000"/>
            </a:ln>
            <a:effectLst>
              <a:outerShdw blurRad="38100" dist="38100" dir="2700000" sx="98000" sy="98000" algn="tl" rotWithShape="0">
                <a:prstClr val="black">
                  <a:alpha val="27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0" h="6350"/>
            </a:sp3d>
          </p:spPr>
          <p:txBody>
            <a:bodyPr rtlCol="0" anchor="ctr">
              <a:sp3d>
                <a:bevelT w="0"/>
              </a:sp3d>
            </a:bodyPr>
            <a:lstStyle/>
            <a:p>
              <a:pPr algn="ctr" latinLnBrk="0">
                <a:buClr>
                  <a:srgbClr val="969696"/>
                </a:buClr>
              </a:pPr>
              <a:r>
                <a:rPr lang="ko-KR" altLang="en-US" sz="1400" kern="0" spc="-4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장애물</a:t>
              </a:r>
              <a:r>
                <a:rPr lang="en-US" altLang="ko-KR" sz="1400" kern="0" spc="-4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1400" kern="0" spc="-4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인식</a:t>
              </a:r>
              <a:r>
                <a:rPr lang="en-US" altLang="ko-KR" sz="1400" kern="0" spc="-4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, </a:t>
              </a:r>
              <a:r>
                <a:rPr lang="ko-KR" altLang="en-US" sz="1400" kern="0" spc="-41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응급상황 알림 서비스 제공</a:t>
              </a:r>
            </a:p>
          </p:txBody>
        </p:sp>
        <p:sp>
          <p:nvSpPr>
            <p:cNvPr id="246" name="AutoShape 86">
              <a:extLst>
                <a:ext uri="{FF2B5EF4-FFF2-40B4-BE49-F238E27FC236}">
                  <a16:creationId xmlns:a16="http://schemas.microsoft.com/office/drawing/2014/main" id="{083883E8-9B5C-492E-AB91-9A3079424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1919" y="5256779"/>
              <a:ext cx="272895" cy="266894"/>
            </a:xfrm>
            <a:prstGeom prst="roundRect">
              <a:avLst>
                <a:gd name="adj" fmla="val 10907"/>
              </a:avLst>
            </a:prstGeom>
            <a:solidFill>
              <a:schemeClr val="tx1">
                <a:lumMod val="75000"/>
                <a:lumOff val="25000"/>
              </a:schemeClr>
            </a:solidFill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>
                <a:bevelT w="0" h="6350"/>
                <a:bevelB w="0" h="0"/>
              </a:sp3d>
            </a:bodyPr>
            <a:lstStyle/>
            <a:p>
              <a:pPr algn="ctr" eaLnBrk="1" hangingPunct="1"/>
              <a:r>
                <a:rPr kumimoji="1" lang="en-US" altLang="ko-KR" sz="12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4</a:t>
              </a:r>
              <a:endParaRPr kumimoji="1" lang="ko-KR" altLang="en-US" sz="12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sp>
        <p:nvSpPr>
          <p:cNvPr id="249" name="직사각형 248"/>
          <p:cNvSpPr/>
          <p:nvPr/>
        </p:nvSpPr>
        <p:spPr>
          <a:xfrm>
            <a:off x="218754" y="1837521"/>
            <a:ext cx="1082349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>
            <a:spAutoFit/>
          </a:bodyPr>
          <a:lstStyle/>
          <a:p>
            <a:pPr algn="ctr" latinLnBrk="0"/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배경</a:t>
            </a:r>
            <a:endParaRPr lang="ko-KR" altLang="en-US" sz="1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0" name="직사각형 249"/>
          <p:cNvSpPr/>
          <p:nvPr/>
        </p:nvSpPr>
        <p:spPr>
          <a:xfrm>
            <a:off x="6121276" y="1829140"/>
            <a:ext cx="1082349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>
            <a:spAutoFit/>
          </a:bodyPr>
          <a:lstStyle/>
          <a:p>
            <a:pPr algn="ctr" latinLnBrk="0"/>
            <a:r>
              <a:rPr lang="ko-KR" altLang="en-US" b="1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범위</a:t>
            </a:r>
            <a:endParaRPr lang="ko-KR" altLang="en-US" sz="1400" b="1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3992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-920363" y="5007692"/>
            <a:ext cx="3700617" cy="3700617"/>
            <a:chOff x="14769878" y="-959433"/>
            <a:chExt cx="5550926" cy="555092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769878" y="-959433"/>
              <a:ext cx="5550926" cy="555092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725235" y="-1164826"/>
            <a:ext cx="2653965" cy="2653965"/>
            <a:chOff x="-2917796" y="5180952"/>
            <a:chExt cx="3980948" cy="3980948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917796" y="5180952"/>
              <a:ext cx="3980948" cy="3980948"/>
            </a:xfrm>
            <a:prstGeom prst="rect">
              <a:avLst/>
            </a:prstGeom>
          </p:spPr>
        </p:pic>
      </p:grpSp>
      <p:sp>
        <p:nvSpPr>
          <p:cNvPr id="18" name="직사각형 17"/>
          <p:cNvSpPr/>
          <p:nvPr/>
        </p:nvSpPr>
        <p:spPr>
          <a:xfrm>
            <a:off x="1977049" y="1242284"/>
            <a:ext cx="8221051" cy="510317"/>
          </a:xfrm>
          <a:prstGeom prst="rect">
            <a:avLst/>
          </a:prstGeom>
          <a:solidFill>
            <a:srgbClr val="F3927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제안전략수립서</a:t>
            </a:r>
            <a:endParaRPr lang="ko-KR" altLang="en-US" sz="533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" name="그룹 1003"/>
          <p:cNvGrpSpPr/>
          <p:nvPr/>
        </p:nvGrpSpPr>
        <p:grpSpPr>
          <a:xfrm>
            <a:off x="658449" y="5983207"/>
            <a:ext cx="375217" cy="375217"/>
            <a:chOff x="17138096" y="503840"/>
            <a:chExt cx="562826" cy="562826"/>
          </a:xfrm>
        </p:grpSpPr>
        <p:pic>
          <p:nvPicPr>
            <p:cNvPr id="11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138096" y="503840"/>
              <a:ext cx="562826" cy="562826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3877775" y="1856632"/>
            <a:ext cx="4419600" cy="543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</a:t>
            </a:r>
            <a:r>
              <a:rPr lang="ko-KR" altLang="en-US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기업 경쟁 우위</a:t>
            </a:r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열위 분석</a:t>
            </a:r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]</a:t>
            </a:r>
            <a:endParaRPr lang="en-US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/>
          </p:nvPr>
        </p:nvGraphicFramePr>
        <p:xfrm>
          <a:off x="457200" y="2128469"/>
          <a:ext cx="11531600" cy="9842470"/>
        </p:xfrm>
        <a:graphic>
          <a:graphicData uri="http://schemas.openxmlformats.org/drawingml/2006/table">
            <a:tbl>
              <a:tblPr/>
              <a:tblGrid>
                <a:gridCol w="8384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3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06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57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1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1147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3972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12017">
                <a:tc>
                  <a:txBody>
                    <a:bodyPr/>
                    <a:lstStyle/>
                    <a:p>
                      <a:pPr algn="l" fontAlgn="ctr"/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　</a:t>
                      </a:r>
                    </a:p>
                  </a:txBody>
                  <a:tcPr marL="3326" marR="3326" marT="3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</a:t>
                      </a:r>
                    </a:p>
                  </a:txBody>
                  <a:tcPr marL="3326" marR="3326" marT="332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　</a:t>
                      </a:r>
                    </a:p>
                  </a:txBody>
                  <a:tcPr marL="3326" marR="3326" marT="332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S-Core Dream 6 Bold" panose="020B0703030302020204" pitchFamily="34" charset="-127"/>
                        <a:ea typeface="S-Core Dream 6 Bold" panose="020B0703030302020204" pitchFamily="34" charset="-127"/>
                      </a:endParaRPr>
                    </a:p>
                  </a:txBody>
                  <a:tcPr marL="7483" marR="7483" marT="74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269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분류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요구사항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솔루션명</a:t>
                      </a:r>
                      <a:r>
                        <a:rPr lang="en-US" altLang="ko-KR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3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해결방안</a:t>
                      </a:r>
                      <a:endParaRPr lang="ko-KR" altLang="en-US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자사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비교분석</a:t>
                      </a:r>
                      <a:endParaRPr lang="en-US" altLang="ko-KR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우위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열위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</a:t>
                      </a:r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baseline="0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요구사항 대안방안</a:t>
                      </a:r>
                      <a:endParaRPr lang="ko-KR" altLang="en-US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688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네트워크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보안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 인프라 및 관제 모니터링 인프라의 네트워크는 이중화로 구성한다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altLang="ko-KR" sz="1100" b="0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기업인터넷</a:t>
                      </a:r>
                      <a:r>
                        <a:rPr lang="en-US" altLang="ko-KR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네트워크이중화</a:t>
                      </a:r>
                      <a:r>
                        <a:rPr lang="en-US" altLang="ko-KR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)/</a:t>
                      </a:r>
                      <a:endParaRPr lang="ko-KR" altLang="en-US" sz="1100" b="0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네트워크 장비를 이중화로 구성하고 네트워크회선은 기업인터넷을 사용</a:t>
                      </a:r>
                      <a:endParaRPr lang="ko-KR" altLang="en-US" sz="1800" b="0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 algn="l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이중화 구성은 동등이나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기업인터넷자사가 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10G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제공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경쟁사는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5G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제공하여 경쟁사 보다 더 빠른 속도를 제공하는 것 강조</a:t>
                      </a:r>
                      <a:endParaRPr lang="ko-KR" altLang="en-US" sz="11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361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관제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기기등록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변경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위치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접속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Log/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관제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사용서비스 등이 모니터링 되어야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기가 아이즈 프로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실시간 영상 녹화 및 제어와 통합 상황실에서 원격 모니터링으로 클라이언트 별 대처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‘One Click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관제시스템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’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과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‘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시스템 요약 대시보드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’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제시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endParaRPr lang="ko-KR" altLang="en-US" sz="1800" b="0" i="0" u="none" strike="noStrike" baseline="0" dirty="0">
                        <a:solidFill>
                          <a:srgbClr val="3C9BBC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i="0" u="none" strike="noStrike" baseline="0" dirty="0">
                          <a:solidFill>
                            <a:schemeClr val="tx1"/>
                          </a:solidFill>
                          <a:latin typeface="NanumSquare_ac"/>
                        </a:rPr>
                        <a:t>-</a:t>
                      </a:r>
                      <a:endParaRPr lang="ko-KR" altLang="en-US" sz="18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우위</a:t>
                      </a:r>
                      <a:endParaRPr lang="ko-KR" altLang="en-US" sz="11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자사의 관제 시스템은 호텔 방문객 출입관제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침입 뿐만 아니라 경쟁사에 없는 블랙리스트 검출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화재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연기 감지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특정인물 동선 추적 등 더 많은 기능을 가지고 있다는 것을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유무선 네트워크 결합한 통합 관제 플랫폼으로 원격제어와 지능화 특성을 강조 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br>
                        <a:rPr lang="en-US" altLang="ko-KR" sz="1100" b="0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</a:b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안정화된 클라우드 기반으로 통합 시스템도 구축 가능함을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ko-KR" altLang="en-US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318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각 궁 상황에 맞는 음성 길안내 서비스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네비게이션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 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방안을 제시해야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GPS,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궁전 내부지도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문화재 해설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 GPS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와 궁전 내부지도를 이용하여 방문객의 위치에 따른 길 안내와 그 주변을 지날 때의 역사적 사건 등을 설명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KASS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시스템 사용으로 현재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15~30M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정도 차이나는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GPS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를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1M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안팎으로 줄일 수 있음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방문객의 위치를 정확히 파악할 수 있다는 것을 강조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하지만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S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사는 과거 몇 년 전부터 시각장애인들을 위한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AI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서비스를 많이 선보인 상태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서비스의 양과 퀄리티 면에서 부족할 수 있기 때문에 밀리지 않도록 추가적인 개발 필요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89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모든 서비스는 사용자가 음성명령을 통해 실행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제어 되어야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latin typeface="NanumSquare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baseline="0" dirty="0" err="1">
                          <a:solidFill>
                            <a:srgbClr val="000000"/>
                          </a:solidFill>
                          <a:latin typeface="NanumSquare"/>
                        </a:rPr>
                        <a:t>기가지니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latin typeface="NanumSquare"/>
                        </a:rPr>
                        <a:t>(AI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latin typeface="NanumSquare"/>
                        </a:rPr>
                        <a:t>스피커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latin typeface="NanumSquare"/>
                        </a:rPr>
                        <a:t>),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latin typeface="NanumSquare"/>
                        </a:rPr>
                        <a:t>빅데이터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latin typeface="NanumSquare"/>
                        </a:rPr>
                        <a:t>/</a:t>
                      </a:r>
                      <a:r>
                        <a:rPr lang="ko-KR" altLang="en-US" sz="11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기가지니</a:t>
                      </a:r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음성인식 서비스를 통한 음성명령 및 음성제어 기능구현	</a:t>
                      </a:r>
                    </a:p>
                    <a:p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latin typeface="NanumSquare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endParaRPr lang="ko-KR" altLang="en-US" sz="1800" b="0" i="0" u="none" strike="noStrike" baseline="0" dirty="0">
                        <a:solidFill>
                          <a:srgbClr val="3C9BBC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i="0" u="none" strike="noStrike" baseline="0" dirty="0">
                          <a:solidFill>
                            <a:schemeClr val="tx1"/>
                          </a:solidFill>
                          <a:latin typeface="NanumSquare_ac"/>
                        </a:rPr>
                        <a:t>-</a:t>
                      </a:r>
                      <a:endParaRPr lang="ko-KR" altLang="en-US" sz="18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우위</a:t>
                      </a:r>
                      <a:endParaRPr lang="ko-KR" altLang="en-US" sz="11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음성인식 서비스를 활용한 사업은 타사대비 사업 수주율이 높음</a:t>
                      </a:r>
                      <a:r>
                        <a:rPr lang="en-US" altLang="ko-KR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. </a:t>
                      </a:r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관련경험 다수강조</a:t>
                      </a:r>
                      <a:r>
                        <a:rPr lang="en-US" altLang="ko-KR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. </a:t>
                      </a:r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음성 인식률도 높음 강조</a:t>
                      </a:r>
                      <a:endParaRPr lang="ko-KR" altLang="en-US" sz="1100" b="0" i="0" u="none" strike="noStrike" baseline="0" dirty="0">
                        <a:solidFill>
                          <a:srgbClr val="00B0F0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507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클라우드</a:t>
                      </a:r>
                      <a:endParaRPr lang="en-US" altLang="ko-KR" sz="1100" u="none" strike="noStrike" kern="1200" dirty="0">
                        <a:solidFill>
                          <a:schemeClr val="tx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  <a:p>
                      <a:pPr marL="0" algn="ctr" defTabSz="914400" rtl="0" eaLnBrk="1" fontAlgn="ctr" latinLnBrk="1" hangingPunct="1"/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(AICC)</a:t>
                      </a:r>
                      <a:endParaRPr lang="ko-KR" altLang="en-US" sz="1100" u="none" strike="noStrike" kern="1200" dirty="0">
                        <a:solidFill>
                          <a:schemeClr val="tx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marL="3374" marR="3374" marT="3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1" hangingPunct="1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갑작스러운 사용자 증가 즉</a:t>
                      </a:r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특정 시기에 트래픽이 폭주하는 상황에서도 서비스 수요 변화 패턴에 유연하게 대처할 수 있어야 한다</a:t>
                      </a:r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.</a:t>
                      </a:r>
                    </a:p>
                  </a:txBody>
                  <a:tcPr marL="3374" marR="3374" marT="3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클라우드 서비스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AICC,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기업전용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5G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일일 방문객에 따라 폭주를 방지 하기 위해 변동성이 있는 데이터를 클라우드를 사용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트래픽이 폭주할 수 있는 상황에도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24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시간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365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일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AI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상담이 가능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</a:b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회선별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속도 제어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고객망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슬라이스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최다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edge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기반의 데이터 전송 및 처리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</a:t>
                      </a:r>
                      <a:b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</a:b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전용 우선순위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제공등의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효과로 기능 구현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경쟁사에서도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클라우스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서비스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AICC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가 존재하며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사용한 만큼 비용을 지불하는 등 서비스도 비슷함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하지만 자사는 경쟁사 대비 보안을 중시하여 여러 보안 장치 도입한 것을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l" fontAlgn="ctr"/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회선별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속도제어와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최다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edge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기반인점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전용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우선순위등의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차별점을 강조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789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납품</a:t>
                      </a: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서비스 디바이스 통신은 블루투스를 통해 시각장애인 소유의 </a:t>
                      </a:r>
                      <a:r>
                        <a:rPr lang="en-US" altLang="ko-KR" sz="1100" dirty="0"/>
                        <a:t>BYOD</a:t>
                      </a:r>
                      <a:r>
                        <a:rPr lang="ko-KR" altLang="en-US" sz="1100" dirty="0"/>
                        <a:t>와 연동한다</a:t>
                      </a:r>
                      <a:r>
                        <a:rPr lang="en-US" altLang="ko-KR" sz="1100" dirty="0"/>
                        <a:t>. 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블루투스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디바이스 블루투스를 탑재하여 시각장애인의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BYOD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연동가능 하게 만든다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블루투스 기능은 자사와 경쟁사 모두 가지고 있는 기본적인 시스템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자사는 세계 최대의 오디오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전자제품 브랜드인 하만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카돈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스피커를 탑재하여 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음질 측면에서 경쟁사 보다 뛰어난 것을 강조 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경쟁사에 비해 자사의 블루투스가 더 인지도가 있다는 점을 강조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" name="Object 3">
            <a:extLst>
              <a:ext uri="{FF2B5EF4-FFF2-40B4-BE49-F238E27FC236}">
                <a16:creationId xmlns:a16="http://schemas.microsoft.com/office/drawing/2014/main" id="{D1CE8A63-3FD9-4F9E-8F29-50FC340EC4A5}"/>
              </a:ext>
            </a:extLst>
          </p:cNvPr>
          <p:cNvSpPr txBox="1"/>
          <p:nvPr/>
        </p:nvSpPr>
        <p:spPr>
          <a:xfrm>
            <a:off x="708768" y="768046"/>
            <a:ext cx="4218832" cy="4412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1</a:t>
            </a:r>
            <a:r>
              <a:rPr lang="ko-KR" altLang="en-US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일차 산출물</a:t>
            </a:r>
            <a:endParaRPr lang="en-US" sz="2267" kern="0" spc="-67" dirty="0">
              <a:solidFill>
                <a:srgbClr val="3D3D3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7 ExtraBold" pitchFamily="34" charset="0"/>
            </a:endParaRPr>
          </a:p>
        </p:txBody>
      </p:sp>
      <p:sp>
        <p:nvSpPr>
          <p:cNvPr id="16" name="Object 4">
            <a:extLst>
              <a:ext uri="{FF2B5EF4-FFF2-40B4-BE49-F238E27FC236}">
                <a16:creationId xmlns:a16="http://schemas.microsoft.com/office/drawing/2014/main" id="{744CDECB-758C-4823-B4D2-4D42A7AC1B25}"/>
              </a:ext>
            </a:extLst>
          </p:cNvPr>
          <p:cNvSpPr txBox="1"/>
          <p:nvPr/>
        </p:nvSpPr>
        <p:spPr>
          <a:xfrm>
            <a:off x="676642" y="486545"/>
            <a:ext cx="2908847" cy="3796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67" i="1" dirty="0">
                <a:solidFill>
                  <a:srgbClr val="FF6F4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HEFACESHOP INKLIPQUID" pitchFamily="34" charset="0"/>
              </a:rPr>
              <a:t>Document</a:t>
            </a:r>
          </a:p>
        </p:txBody>
      </p:sp>
    </p:spTree>
    <p:extLst>
      <p:ext uri="{BB962C8B-B14F-4D97-AF65-F5344CB8AC3E}">
        <p14:creationId xmlns:p14="http://schemas.microsoft.com/office/powerpoint/2010/main" val="1281204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-920363" y="5007692"/>
            <a:ext cx="3700617" cy="3700617"/>
            <a:chOff x="14769878" y="-959433"/>
            <a:chExt cx="5550926" cy="555092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769878" y="-959433"/>
              <a:ext cx="5550926" cy="555092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725235" y="-1164826"/>
            <a:ext cx="2653965" cy="2653965"/>
            <a:chOff x="-2917796" y="5180952"/>
            <a:chExt cx="3980948" cy="3980948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917796" y="5180952"/>
              <a:ext cx="3980948" cy="3980948"/>
            </a:xfrm>
            <a:prstGeom prst="rect">
              <a:avLst/>
            </a:prstGeom>
          </p:spPr>
        </p:pic>
      </p:grpSp>
      <p:sp>
        <p:nvSpPr>
          <p:cNvPr id="18" name="직사각형 17"/>
          <p:cNvSpPr/>
          <p:nvPr/>
        </p:nvSpPr>
        <p:spPr>
          <a:xfrm>
            <a:off x="1977049" y="1242284"/>
            <a:ext cx="8221051" cy="510317"/>
          </a:xfrm>
          <a:prstGeom prst="rect">
            <a:avLst/>
          </a:prstGeom>
          <a:solidFill>
            <a:srgbClr val="F3927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제안전략수립서</a:t>
            </a:r>
            <a:endParaRPr lang="ko-KR" altLang="en-US" sz="533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" name="그룹 1003"/>
          <p:cNvGrpSpPr/>
          <p:nvPr/>
        </p:nvGrpSpPr>
        <p:grpSpPr>
          <a:xfrm>
            <a:off x="658449" y="5983207"/>
            <a:ext cx="375217" cy="375217"/>
            <a:chOff x="17138096" y="503840"/>
            <a:chExt cx="562826" cy="562826"/>
          </a:xfrm>
        </p:grpSpPr>
        <p:pic>
          <p:nvPicPr>
            <p:cNvPr id="11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138096" y="503840"/>
              <a:ext cx="562826" cy="562826"/>
            </a:xfrm>
            <a:prstGeom prst="rect">
              <a:avLst/>
            </a:prstGeom>
          </p:spPr>
        </p:pic>
      </p:grpSp>
      <p:cxnSp>
        <p:nvCxnSpPr>
          <p:cNvPr id="19" name="직선 연결선 18"/>
          <p:cNvCxnSpPr/>
          <p:nvPr/>
        </p:nvCxnSpPr>
        <p:spPr>
          <a:xfrm>
            <a:off x="9914468" y="10552357"/>
            <a:ext cx="127294" cy="229891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bject 14"/>
          <p:cNvSpPr txBox="1"/>
          <p:nvPr/>
        </p:nvSpPr>
        <p:spPr>
          <a:xfrm>
            <a:off x="4114801" y="1897754"/>
            <a:ext cx="3716303" cy="543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</a:t>
            </a:r>
            <a:r>
              <a:rPr lang="ko-KR" altLang="en-US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핵심 제안 전략 도출</a:t>
            </a:r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]</a:t>
            </a:r>
            <a:endParaRPr lang="en-US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879466"/>
              </p:ext>
            </p:extLst>
          </p:nvPr>
        </p:nvGraphicFramePr>
        <p:xfrm>
          <a:off x="320092" y="2045732"/>
          <a:ext cx="11551816" cy="10359801"/>
        </p:xfrm>
        <a:graphic>
          <a:graphicData uri="http://schemas.openxmlformats.org/drawingml/2006/table">
            <a:tbl>
              <a:tblPr/>
              <a:tblGrid>
                <a:gridCol w="8479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5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22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308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56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725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04567">
                <a:tc>
                  <a:txBody>
                    <a:bodyPr/>
                    <a:lstStyle/>
                    <a:p>
                      <a:pPr algn="l" fontAlgn="ctr"/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　</a:t>
                      </a:r>
                    </a:p>
                  </a:txBody>
                  <a:tcPr marL="3326" marR="3326" marT="3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　</a:t>
                      </a:r>
                    </a:p>
                  </a:txBody>
                  <a:tcPr marL="3326" marR="3326" marT="33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S-Core Dream 6 Bold" panose="020B0703030302020204" pitchFamily="34" charset="-127"/>
                        <a:ea typeface="S-Core Dream 6 Bold" panose="020B0703030302020204" pitchFamily="34" charset="-127"/>
                      </a:endParaRPr>
                    </a:p>
                  </a:txBody>
                  <a:tcPr marL="7483" marR="7483" marT="74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_ac ExtraBold" panose="020B0600000101010101" pitchFamily="50" charset="-127"/>
                        <a:ea typeface="나눔스퀘어_ac ExtraBold" panose="020B0600000101010101" pitchFamily="50" charset="-127"/>
                      </a:endParaRPr>
                    </a:p>
                  </a:txBody>
                  <a:tcPr marL="4989" marR="4989" marT="4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_ac ExtraBold" panose="020B0600000101010101" pitchFamily="50" charset="-127"/>
                        <a:ea typeface="나눔스퀘어_ac ExtraBold" panose="020B0600000101010101" pitchFamily="50" charset="-127"/>
                      </a:endParaRPr>
                    </a:p>
                  </a:txBody>
                  <a:tcPr marL="4989" marR="4989" marT="4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7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분류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요구사항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비교수준</a:t>
                      </a:r>
                      <a:endParaRPr lang="en-US" altLang="ko-KR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우위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열위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</a:t>
                      </a:r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baseline="0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요구사항 대안방안</a:t>
                      </a:r>
                      <a:endParaRPr lang="ko-KR" altLang="en-US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핵심 전략 </a:t>
                      </a:r>
                      <a:endParaRPr lang="en-US" altLang="ko-KR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(3</a:t>
                      </a:r>
                      <a:r>
                        <a:rPr lang="ko-KR" altLang="en-US" sz="13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개</a:t>
                      </a:r>
                      <a:r>
                        <a:rPr lang="en-US" altLang="ko-KR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</a:t>
                      </a:r>
                      <a:endParaRPr lang="ko-KR" altLang="en-US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핵심 전략 선정 이유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02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네트워크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보안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 인프라 및 관제 모니터링 인프라의 네트워크는 이중화로 구성한다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이중화 구성은 동등이나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기업인터넷자사가 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10G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제공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경쟁사는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5G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제공하여 경쟁사 보다 더 빠른 속도를 제공하는 것 강조</a:t>
                      </a:r>
                      <a:endParaRPr lang="ko-KR" altLang="en-US" sz="11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200" b="1" i="0" u="none" strike="noStrike" kern="1200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882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관제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기기등록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변경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위치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접속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Log/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관제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사용서비스 등이 모니터링 되어야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우위</a:t>
                      </a:r>
                      <a:endParaRPr lang="ko-KR" altLang="en-US" sz="11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자사의 관제 시스템은 호텔 방문객 출입관제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침입 뿐만 아니라 경쟁사에 없는 블랙리스트 검출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화재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연기 감지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특정인물 동선 추적 등 더 많은 기능을 가지고 있다는 것을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유무선 네트워크 결합한 통합 관제 플랫폼으로 원격제어와 지능화 특성을 강조 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br>
                        <a:rPr lang="en-US" altLang="ko-KR" sz="1100" b="0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</a:b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안정화된 클라우드 기반으로 통합 시스템도 구축 가능함을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핵심전략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관제시스템은 전체적으로 모니터링을 할 수 있어야한다고 생각하는데 자사는 경쟁사가 가지고 있는 호텔 투숙객 출입관제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산업 안전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보안 측면 뿐만 아니라 블랙리스트 검출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연기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 화재 여부 실시간 알림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특정 인물 실시간 추적 등 우수한 점을 더 많이 강조 할 수 있음</a:t>
                      </a:r>
                      <a:endParaRPr lang="en-US" altLang="ko-KR" sz="1200" b="1" i="0" u="none" strike="noStrike" kern="1200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200" b="1" i="0" u="none" strike="noStrike" kern="1200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유무선 네트워크 통합 관제 플랫폼이라는 점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안정화된 클라우드 기반으로 구축된 </a:t>
                      </a:r>
                      <a:r>
                        <a:rPr lang="ko-KR" altLang="en-US" sz="1200" b="1" i="0" u="none" strike="noStrike" kern="120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점을 강조할 수 있음</a:t>
                      </a:r>
                      <a:br>
                        <a:rPr lang="en-US" altLang="ko-KR" sz="1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</a:b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 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02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각 궁 상황에 맞는 음성 길안내 서비스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네비게이션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 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방안을 제시해야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KASS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시스템 사용으로 현재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15~30M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정도 차이나는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GPS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를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1M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안팎으로 줄일 수 있음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방문객의 위치를 정확히 파악할 수 있다는 것을 강조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하지만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S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사는 과거 몇 년 전부터 시각장애인들을 위한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AI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서비스를 많이 선보인 상태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서비스의 양과 퀄리티 면에서 부족할 수 있기 때문에 밀리지 않도록 추가적인 개발 필요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핵심전략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오차가 매우 적은 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GPS 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시스템을 갖추어 시각장애인과의 접촉사고 등 안전 문제를 예방할 수 있다는 점을 강조할 수 있음 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279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모든 서비스는 사용자가 음성명령을 통해 실행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제어 되어야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우위</a:t>
                      </a:r>
                      <a:endParaRPr lang="ko-KR" altLang="en-US" sz="11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음성인식 서비스를 활용한 사업은 타사대비 사업 수주율이 높음</a:t>
                      </a:r>
                      <a:r>
                        <a:rPr lang="en-US" altLang="ko-KR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. </a:t>
                      </a:r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관련경험 다수강조</a:t>
                      </a:r>
                      <a:r>
                        <a:rPr lang="en-US" altLang="ko-KR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. </a:t>
                      </a:r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음성 인식률도 높음 강조</a:t>
                      </a:r>
                      <a:endParaRPr lang="ko-KR" altLang="en-US" sz="1100" b="0" i="0" u="none" strike="noStrike" baseline="0" dirty="0">
                        <a:solidFill>
                          <a:srgbClr val="00B0F0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핵심전략</a:t>
                      </a:r>
                      <a:endParaRPr lang="ko-KR" alt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사업의 수주율이 높다는 뜻은 현재 더 잘 팔리고 있다는 것이며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사람들은 더 인기 많은 상품을 선호하는 경향이 존재하기 때문에 이러한 점을 강조하면 좋을 것이라고 생각됨</a:t>
                      </a:r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수주율이 높아 경험이 많기 때문에 여러 상황에 대한 데이터가 많아 효과적인 서비스가 가능함이 강점</a:t>
                      </a:r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endParaRPr lang="ko-KR" altLang="en-US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3617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클라우드</a:t>
                      </a:r>
                      <a:endParaRPr lang="en-US" altLang="ko-KR" sz="1100" u="none" strike="noStrike" kern="1200" dirty="0">
                        <a:solidFill>
                          <a:schemeClr val="tx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  <a:p>
                      <a:pPr marL="0" algn="ctr" defTabSz="914400" rtl="0" eaLnBrk="1" fontAlgn="ctr" latinLnBrk="1" hangingPunct="1"/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(AICC)</a:t>
                      </a:r>
                      <a:endParaRPr lang="ko-KR" altLang="en-US" sz="1100" u="none" strike="noStrike" kern="1200" dirty="0">
                        <a:solidFill>
                          <a:schemeClr val="tx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marL="3374" marR="3374" marT="3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1" hangingPunct="1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갑작스러운 사용자 증가 즉</a:t>
                      </a:r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특정 시기에 트래픽이 폭주하는 상황에서도 서비스 수요 변화 패턴에 유연하게 대처할 수 있어야 한다</a:t>
                      </a:r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.</a:t>
                      </a:r>
                    </a:p>
                  </a:txBody>
                  <a:tcPr marL="3374" marR="3374" marT="3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경쟁사에서도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클라우스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서비스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AICC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가 존재하며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사용한 만큼 비용을 지불하는 등 서비스도 비슷함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하지만 자사는 경쟁사 대비 보안을 중시하여 여러 보안 장치 도입한 것을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l" fontAlgn="ctr"/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회선별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속도제어와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최다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edge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기반인점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전용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우선순위등의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차별점을 강조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안정화 된 클라우드 서비스를 기반으로 트래픽 폭주 상황을 예방할 수 있고 강력한 보안으로 데이터 수집 및 보관에 효과적임을 강조</a:t>
                      </a:r>
                      <a:endParaRPr lang="ko-KR" altLang="en-US" sz="13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35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납품</a:t>
                      </a: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서비스 디바이스 통신은 블루투스를 통해 시각장애인 소유의 </a:t>
                      </a:r>
                      <a:r>
                        <a:rPr lang="en-US" altLang="ko-KR" sz="1100" dirty="0"/>
                        <a:t>BYOD</a:t>
                      </a:r>
                      <a:r>
                        <a:rPr lang="ko-KR" altLang="en-US" sz="1100" dirty="0"/>
                        <a:t>와 연동한다</a:t>
                      </a:r>
                      <a:r>
                        <a:rPr lang="en-US" altLang="ko-KR" sz="1100" dirty="0"/>
                        <a:t>. 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블루투스 기능은 자사와 경쟁사 모두 가지고 있는 기본적인 시스템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자사는 세계 최대의 오디오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전자제품 브랜드인 하만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카돈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스피커를 탑재하여 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음질 측면에서 경쟁사 보다 뛰어난 것을 강조 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경쟁사에 비해 자사의 블루투스가 더 인지도가 있다는 점을 강조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3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1387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300" b="1" i="0" u="none" strike="noStrike" dirty="0">
                        <a:solidFill>
                          <a:schemeClr val="tx1"/>
                        </a:solidFill>
                        <a:effectLst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300" b="1" i="0" u="none" strike="noStrike" kern="1200" baseline="0" dirty="0">
                        <a:solidFill>
                          <a:srgbClr val="3D9BBD"/>
                        </a:solidFill>
                        <a:effectLst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  <a:cs typeface="+mn-cs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300" b="1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3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5" name="Object 3">
            <a:extLst>
              <a:ext uri="{FF2B5EF4-FFF2-40B4-BE49-F238E27FC236}">
                <a16:creationId xmlns:a16="http://schemas.microsoft.com/office/drawing/2014/main" id="{28E0FBDC-5A8D-4995-BCFF-93A5EAB31803}"/>
              </a:ext>
            </a:extLst>
          </p:cNvPr>
          <p:cNvSpPr txBox="1"/>
          <p:nvPr/>
        </p:nvSpPr>
        <p:spPr>
          <a:xfrm>
            <a:off x="708768" y="768046"/>
            <a:ext cx="4218832" cy="4412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2</a:t>
            </a:r>
            <a:r>
              <a:rPr lang="ko-KR" altLang="en-US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일차 산출물</a:t>
            </a:r>
            <a:endParaRPr lang="en-US" sz="2267" kern="0" spc="-67" dirty="0">
              <a:solidFill>
                <a:srgbClr val="3D3D3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7 ExtraBold" pitchFamily="34" charset="0"/>
            </a:endParaRPr>
          </a:p>
        </p:txBody>
      </p:sp>
      <p:sp>
        <p:nvSpPr>
          <p:cNvPr id="16" name="Object 4">
            <a:extLst>
              <a:ext uri="{FF2B5EF4-FFF2-40B4-BE49-F238E27FC236}">
                <a16:creationId xmlns:a16="http://schemas.microsoft.com/office/drawing/2014/main" id="{CDA02C0C-E9B7-4F68-B8A1-6956FEA10D9D}"/>
              </a:ext>
            </a:extLst>
          </p:cNvPr>
          <p:cNvSpPr txBox="1"/>
          <p:nvPr/>
        </p:nvSpPr>
        <p:spPr>
          <a:xfrm>
            <a:off x="676642" y="486545"/>
            <a:ext cx="2908847" cy="3796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67" i="1" dirty="0">
                <a:solidFill>
                  <a:srgbClr val="FF6F4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HEFACESHOP INKLIPQUID" pitchFamily="34" charset="0"/>
              </a:rPr>
              <a:t>Document</a:t>
            </a:r>
          </a:p>
        </p:txBody>
      </p:sp>
    </p:spTree>
    <p:extLst>
      <p:ext uri="{BB962C8B-B14F-4D97-AF65-F5344CB8AC3E}">
        <p14:creationId xmlns:p14="http://schemas.microsoft.com/office/powerpoint/2010/main" val="1582493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5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4"/>
            <a:ext cx="5378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2-2.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추진 전략 및 핵심 성공 요인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제안개요</a:t>
            </a:r>
          </a:p>
        </p:txBody>
      </p:sp>
      <p:grpSp>
        <p:nvGrpSpPr>
          <p:cNvPr id="106" name="그룹 105"/>
          <p:cNvGrpSpPr/>
          <p:nvPr/>
        </p:nvGrpSpPr>
        <p:grpSpPr>
          <a:xfrm>
            <a:off x="-14846" y="1053140"/>
            <a:ext cx="12206847" cy="701496"/>
            <a:chOff x="-7424" y="1042180"/>
            <a:chExt cx="12206847" cy="701496"/>
          </a:xfrm>
        </p:grpSpPr>
        <p:sp>
          <p:nvSpPr>
            <p:cNvPr id="107" name="직사각형 106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10699135" y="196455"/>
            <a:ext cx="1500290" cy="569387"/>
            <a:chOff x="123760" y="101978"/>
            <a:chExt cx="1500290" cy="569387"/>
          </a:xfrm>
        </p:grpSpPr>
        <p:sp>
          <p:nvSpPr>
            <p:cNvPr id="49" name="TextBox 48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lang="en-US" altLang="ko-KR" sz="11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50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1" name="모서리가 둥근 직사각형 50"/>
          <p:cNvSpPr/>
          <p:nvPr/>
        </p:nvSpPr>
        <p:spPr>
          <a:xfrm>
            <a:off x="338959" y="1797768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4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6286522" y="2116968"/>
            <a:ext cx="5587030" cy="1125341"/>
            <a:chOff x="1143000" y="3458697"/>
            <a:chExt cx="6408810" cy="1964480"/>
          </a:xfrm>
        </p:grpSpPr>
        <p:sp>
          <p:nvSpPr>
            <p:cNvPr id="24" name="직사각형 23"/>
            <p:cNvSpPr/>
            <p:nvPr/>
          </p:nvSpPr>
          <p:spPr>
            <a:xfrm>
              <a:off x="1161540" y="3458697"/>
              <a:ext cx="6390270" cy="19644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533"/>
                <a:t>세부내용</a:t>
              </a:r>
              <a:endParaRPr lang="ko-KR" altLang="en-US" sz="533" dirty="0"/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143000" y="3467100"/>
              <a:ext cx="6379830" cy="541208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전략 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endParaRPr lang="ko-KR" altLang="en-US" sz="400" dirty="0"/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795726" y="2116968"/>
            <a:ext cx="4842586" cy="1078878"/>
            <a:chOff x="1161540" y="3448985"/>
            <a:chExt cx="6395725" cy="1618316"/>
          </a:xfrm>
        </p:grpSpPr>
        <p:sp>
          <p:nvSpPr>
            <p:cNvPr id="43" name="직사각형 42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533"/>
                <a:t>세부내용</a:t>
              </a:r>
              <a:endParaRPr lang="ko-KR" altLang="en-US" sz="533" dirty="0"/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1177434" y="3448985"/>
              <a:ext cx="6379831" cy="541207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핵심 전략 요구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endParaRPr lang="ko-KR" altLang="en-US" sz="400" dirty="0"/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807760" y="3642252"/>
            <a:ext cx="4842586" cy="1078878"/>
            <a:chOff x="1161540" y="3448985"/>
            <a:chExt cx="6395725" cy="1618316"/>
          </a:xfrm>
        </p:grpSpPr>
        <p:sp>
          <p:nvSpPr>
            <p:cNvPr id="56" name="직사각형 55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533"/>
                <a:t>세부내용</a:t>
              </a:r>
              <a:endParaRPr lang="ko-KR" altLang="en-US" sz="533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1177434" y="3448985"/>
              <a:ext cx="6379831" cy="541207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핵심 전략 요구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endParaRPr lang="ko-KR" altLang="en-US" sz="400" dirty="0"/>
            </a:p>
          </p:txBody>
        </p:sp>
      </p:grpSp>
      <p:sp>
        <p:nvSpPr>
          <p:cNvPr id="46" name="직사각형 45"/>
          <p:cNvSpPr/>
          <p:nvPr/>
        </p:nvSpPr>
        <p:spPr>
          <a:xfrm>
            <a:off x="815842" y="5167200"/>
            <a:ext cx="4838456" cy="107240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33"/>
              <a:t>세부내용</a:t>
            </a:r>
            <a:endParaRPr lang="ko-KR" altLang="en-US" sz="533" dirty="0"/>
          </a:p>
        </p:txBody>
      </p:sp>
      <p:sp>
        <p:nvSpPr>
          <p:cNvPr id="11" name="이등변 삼각형 10"/>
          <p:cNvSpPr/>
          <p:nvPr/>
        </p:nvSpPr>
        <p:spPr>
          <a:xfrm rot="5400000">
            <a:off x="5637083" y="2464436"/>
            <a:ext cx="797943" cy="481615"/>
          </a:xfrm>
          <a:prstGeom prst="triangle">
            <a:avLst>
              <a:gd name="adj" fmla="val 4793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6348210" y="3614993"/>
            <a:ext cx="5570867" cy="107240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33"/>
              <a:t>세부내용</a:t>
            </a:r>
            <a:endParaRPr lang="ko-KR" altLang="en-US" sz="533" dirty="0"/>
          </a:p>
        </p:txBody>
      </p:sp>
      <p:sp>
        <p:nvSpPr>
          <p:cNvPr id="62" name="직사각형 61"/>
          <p:cNvSpPr/>
          <p:nvPr/>
        </p:nvSpPr>
        <p:spPr>
          <a:xfrm>
            <a:off x="6332046" y="3620595"/>
            <a:ext cx="5561766" cy="360805"/>
          </a:xfrm>
          <a:prstGeom prst="rect">
            <a:avLst/>
          </a:prstGeom>
          <a:solidFill>
            <a:srgbClr val="3D9BB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전략 </a:t>
            </a:r>
            <a:r>
              <a:rPr lang="en-US" altLang="ko-KR" sz="2400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z="400" dirty="0"/>
          </a:p>
        </p:txBody>
      </p:sp>
      <p:sp>
        <p:nvSpPr>
          <p:cNvPr id="63" name="이등변 삼각형 62"/>
          <p:cNvSpPr/>
          <p:nvPr/>
        </p:nvSpPr>
        <p:spPr>
          <a:xfrm rot="5400000">
            <a:off x="5632907" y="3959161"/>
            <a:ext cx="797943" cy="481615"/>
          </a:xfrm>
          <a:prstGeom prst="triangle">
            <a:avLst>
              <a:gd name="adj" fmla="val 4793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이등변 삼각형 63"/>
          <p:cNvSpPr/>
          <p:nvPr/>
        </p:nvSpPr>
        <p:spPr>
          <a:xfrm rot="5400000">
            <a:off x="5633315" y="5344163"/>
            <a:ext cx="797943" cy="481615"/>
          </a:xfrm>
          <a:prstGeom prst="triangle">
            <a:avLst>
              <a:gd name="adj" fmla="val 4793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/>
          <p:cNvSpPr/>
          <p:nvPr/>
        </p:nvSpPr>
        <p:spPr>
          <a:xfrm>
            <a:off x="6374434" y="5026038"/>
            <a:ext cx="5570867" cy="107240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533"/>
              <a:t>세부내용</a:t>
            </a:r>
            <a:endParaRPr lang="ko-KR" altLang="en-US" sz="533" dirty="0"/>
          </a:p>
        </p:txBody>
      </p:sp>
      <p:sp>
        <p:nvSpPr>
          <p:cNvPr id="66" name="직사각형 65"/>
          <p:cNvSpPr/>
          <p:nvPr/>
        </p:nvSpPr>
        <p:spPr>
          <a:xfrm>
            <a:off x="6368404" y="5018197"/>
            <a:ext cx="5561766" cy="360805"/>
          </a:xfrm>
          <a:prstGeom prst="rect">
            <a:avLst/>
          </a:prstGeom>
          <a:solidFill>
            <a:srgbClr val="3D9BB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전략 </a:t>
            </a:r>
            <a:r>
              <a:rPr lang="en-US" altLang="ko-KR" sz="2400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400" dirty="0"/>
          </a:p>
        </p:txBody>
      </p:sp>
      <p:sp>
        <p:nvSpPr>
          <p:cNvPr id="59" name="직사각형 58"/>
          <p:cNvSpPr/>
          <p:nvPr/>
        </p:nvSpPr>
        <p:spPr>
          <a:xfrm>
            <a:off x="809660" y="4987133"/>
            <a:ext cx="4830552" cy="360805"/>
          </a:xfrm>
          <a:prstGeom prst="rect">
            <a:avLst/>
          </a:prstGeom>
          <a:solidFill>
            <a:srgbClr val="3D9BB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핵심 전략 요구</a:t>
            </a:r>
            <a:r>
              <a:rPr lang="en-US" altLang="ko-KR" sz="2400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400" dirty="0"/>
          </a:p>
        </p:txBody>
      </p:sp>
      <p:sp>
        <p:nvSpPr>
          <p:cNvPr id="35" name="직사각형 34"/>
          <p:cNvSpPr/>
          <p:nvPr/>
        </p:nvSpPr>
        <p:spPr>
          <a:xfrm>
            <a:off x="5594277" y="263159"/>
            <a:ext cx="4967513" cy="646331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고객 요구사항에 맞게 추진하는 핵심 전략 작성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약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3-4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가지 핵심전략 위주로 작성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DA22F44-0A22-44D9-8B03-926F00630ED6}"/>
              </a:ext>
            </a:extLst>
          </p:cNvPr>
          <p:cNvSpPr/>
          <p:nvPr/>
        </p:nvSpPr>
        <p:spPr>
          <a:xfrm>
            <a:off x="-932156" y="1114315"/>
            <a:ext cx="2935428" cy="539605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거버닝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메시지 작성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93CE3A1-051F-468F-82D0-996A32FE052E}"/>
              </a:ext>
            </a:extLst>
          </p:cNvPr>
          <p:cNvSpPr/>
          <p:nvPr/>
        </p:nvSpPr>
        <p:spPr>
          <a:xfrm>
            <a:off x="-932156" y="2110840"/>
            <a:ext cx="2935428" cy="369332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요구사항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전략도 메시지 작성</a:t>
            </a:r>
          </a:p>
        </p:txBody>
      </p:sp>
    </p:spTree>
    <p:extLst>
      <p:ext uri="{BB962C8B-B14F-4D97-AF65-F5344CB8AC3E}">
        <p14:creationId xmlns:p14="http://schemas.microsoft.com/office/powerpoint/2010/main" val="2125797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-920363" y="5007692"/>
            <a:ext cx="3700617" cy="3700617"/>
            <a:chOff x="14769878" y="-959433"/>
            <a:chExt cx="5550926" cy="555092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769878" y="-959433"/>
              <a:ext cx="5550926" cy="555092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725235" y="-1164826"/>
            <a:ext cx="2653965" cy="2653965"/>
            <a:chOff x="-2917796" y="5180952"/>
            <a:chExt cx="3980948" cy="3980948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917796" y="5180952"/>
              <a:ext cx="3980948" cy="3980948"/>
            </a:xfrm>
            <a:prstGeom prst="rect">
              <a:avLst/>
            </a:prstGeom>
          </p:spPr>
        </p:pic>
      </p:grpSp>
      <p:sp>
        <p:nvSpPr>
          <p:cNvPr id="36" name="Object 3"/>
          <p:cNvSpPr txBox="1"/>
          <p:nvPr/>
        </p:nvSpPr>
        <p:spPr>
          <a:xfrm>
            <a:off x="708768" y="768046"/>
            <a:ext cx="4218832" cy="4412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1</a:t>
            </a:r>
            <a:r>
              <a:rPr lang="ko-KR" altLang="en-US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일차 산출물</a:t>
            </a:r>
            <a:endParaRPr lang="en-US" sz="2267" kern="0" spc="-67" dirty="0">
              <a:solidFill>
                <a:srgbClr val="3D3D3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7 ExtraBold" pitchFamily="34" charset="0"/>
            </a:endParaRPr>
          </a:p>
        </p:txBody>
      </p:sp>
      <p:sp>
        <p:nvSpPr>
          <p:cNvPr id="38" name="Object 4"/>
          <p:cNvSpPr txBox="1"/>
          <p:nvPr/>
        </p:nvSpPr>
        <p:spPr>
          <a:xfrm>
            <a:off x="676642" y="486545"/>
            <a:ext cx="2908847" cy="3796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67" i="1" dirty="0">
                <a:solidFill>
                  <a:srgbClr val="FF6F4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HEFACESHOP INKLIPQUID" pitchFamily="34" charset="0"/>
              </a:rPr>
              <a:t>Document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977049" y="1242284"/>
            <a:ext cx="8221051" cy="510317"/>
          </a:xfrm>
          <a:prstGeom prst="rect">
            <a:avLst/>
          </a:prstGeom>
          <a:solidFill>
            <a:srgbClr val="F3927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고객 요구사항 조견표</a:t>
            </a:r>
            <a:r>
              <a:rPr lang="en-US" altLang="ko-KR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일반</a:t>
            </a:r>
            <a:r>
              <a:rPr lang="en-US" altLang="ko-KR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사업관리</a:t>
            </a:r>
            <a:r>
              <a:rPr lang="en-US" altLang="ko-KR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533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" name="그룹 1003"/>
          <p:cNvGrpSpPr/>
          <p:nvPr/>
        </p:nvGrpSpPr>
        <p:grpSpPr>
          <a:xfrm>
            <a:off x="658449" y="5983207"/>
            <a:ext cx="375217" cy="375217"/>
            <a:chOff x="17138096" y="503840"/>
            <a:chExt cx="562826" cy="562826"/>
          </a:xfrm>
        </p:grpSpPr>
        <p:pic>
          <p:nvPicPr>
            <p:cNvPr id="11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138096" y="503840"/>
              <a:ext cx="562826" cy="562826"/>
            </a:xfrm>
            <a:prstGeom prst="rect">
              <a:avLst/>
            </a:prstGeom>
          </p:spPr>
        </p:pic>
      </p:grp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2649666"/>
              </p:ext>
            </p:extLst>
          </p:nvPr>
        </p:nvGraphicFramePr>
        <p:xfrm>
          <a:off x="762000" y="1831709"/>
          <a:ext cx="10701134" cy="5242974"/>
        </p:xfrm>
        <a:graphic>
          <a:graphicData uri="http://schemas.openxmlformats.org/drawingml/2006/table">
            <a:tbl>
              <a:tblPr firstRow="1" firstCol="1" bandRow="1"/>
              <a:tblGrid>
                <a:gridCol w="7951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59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8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20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899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2959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구분</a:t>
                      </a:r>
                      <a:endParaRPr lang="ko-KR" sz="1300" b="1" i="0" u="none" strike="noStrike" kern="1200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제안요청서</a:t>
                      </a:r>
                    </a:p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페이지</a:t>
                      </a: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요구사항</a:t>
                      </a:r>
                      <a:endParaRPr lang="ko-KR" sz="1300" b="1" i="0" u="none" strike="noStrike" kern="1200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분류</a:t>
                      </a: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해결방안</a:t>
                      </a:r>
                      <a:endParaRPr lang="ko-KR" sz="1300" b="1" i="0" u="none" strike="noStrike" kern="1200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1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6p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dirty="0"/>
                        <a:t>궁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개인 별로 적용 서비스 사용을 구분할 수 있어야 한다</a:t>
                      </a:r>
                      <a:r>
                        <a:rPr lang="en-US" altLang="ko-KR" sz="1400" dirty="0"/>
                        <a:t>. 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일반</a:t>
                      </a: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dirty="0"/>
                        <a:t>궁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개인 별 적용 서비스 구분</a:t>
                      </a:r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2</a:t>
                      </a:r>
                      <a:endParaRPr lang="ko-KR" alt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6p</a:t>
                      </a:r>
                      <a:endParaRPr lang="ko-KR" alt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dirty="0"/>
                        <a:t>제안사의 명백한 하자로 중대한 장애가 연속해서 발생될 경우 계약을 중도 해지</a:t>
                      </a:r>
                      <a:endParaRPr lang="en-US" altLang="ko-KR" sz="13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일반</a:t>
                      </a: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제안사의 하자의 연속 발생 방지</a:t>
                      </a: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3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6p 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400" dirty="0"/>
                        <a:t>서비스 추가에 대한 방안을 제시한다</a:t>
                      </a:r>
                      <a:r>
                        <a:rPr lang="en-US" altLang="ko-KR" sz="1400" dirty="0"/>
                        <a:t>. 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일반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사람들이 필요로 하는 많은 서비스 제시</a:t>
                      </a: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4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4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6p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400" dirty="0"/>
                        <a:t>경쟁사 대비 제안 특장점</a:t>
                      </a:r>
                      <a:r>
                        <a:rPr lang="en-US" altLang="ko-KR" sz="1400" dirty="0"/>
                        <a:t>/</a:t>
                      </a:r>
                      <a:r>
                        <a:rPr lang="ko-KR" altLang="en-US" sz="1400" dirty="0"/>
                        <a:t>차별화 전략 포함한다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일반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경쟁사와 </a:t>
                      </a:r>
                      <a:r>
                        <a:rPr lang="ko-KR" altLang="en-US" sz="13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차별점</a:t>
                      </a:r>
                      <a:r>
                        <a:rPr lang="en-US" altLang="ko-KR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장점으로 차이를 보여야함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4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5</a:t>
                      </a:r>
                      <a:endParaRPr lang="ko-KR" sz="1300" b="1" i="0" u="none" strike="noStrike" kern="120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6p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400" dirty="0"/>
                        <a:t>본 사업을 통하여 실현되는 기대효과를 제시한다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일반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사업의 기대효과 예상수입 제시</a:t>
                      </a: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4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6</a:t>
                      </a:r>
                      <a:endParaRPr lang="ko-KR" sz="1300" b="1" i="0" u="none" strike="noStrike" kern="120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9p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400" dirty="0"/>
                        <a:t>긴급 고장대응 및 지원체계를 제시해야 한다</a:t>
                      </a:r>
                      <a:r>
                        <a:rPr lang="en-US" altLang="ko-KR" sz="1400" dirty="0"/>
                        <a:t>. </a:t>
                      </a: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사업관리</a:t>
                      </a: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고장 및 지원 체계 제시</a:t>
                      </a: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4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7</a:t>
                      </a:r>
                      <a:endParaRPr lang="ko-KR" sz="1300" b="1" i="0" u="none" strike="noStrike" kern="120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9p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400" dirty="0"/>
                        <a:t>지속적인 관리 방안을 제시해야 한다</a:t>
                      </a:r>
                      <a:r>
                        <a:rPr lang="en-US" altLang="ko-KR" sz="1400" dirty="0"/>
                        <a:t>. (</a:t>
                      </a:r>
                      <a:r>
                        <a:rPr lang="ko-KR" altLang="en-US" sz="1400" dirty="0"/>
                        <a:t>주기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방식</a:t>
                      </a:r>
                      <a:r>
                        <a:rPr lang="en-US" altLang="ko-KR" sz="1400" dirty="0"/>
                        <a:t>)</a:t>
                      </a: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사업관리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주기마다</a:t>
                      </a:r>
                      <a:r>
                        <a:rPr lang="en-US" altLang="ko-KR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지속관리 관리와 관리방식을 제시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4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8</a:t>
                      </a:r>
                      <a:endParaRPr lang="ko-KR" sz="1300" b="1" i="0" u="none" strike="noStrike" kern="120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9p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400" dirty="0"/>
                        <a:t>시스템 제안에 사용된 </a:t>
                      </a:r>
                      <a:r>
                        <a:rPr lang="en-US" altLang="ko-KR" sz="1400" dirty="0"/>
                        <a:t>S/W </a:t>
                      </a:r>
                      <a:r>
                        <a:rPr lang="ko-KR" altLang="en-US" sz="1400" dirty="0"/>
                        <a:t>및 컨텐츠를 명확히 기재하고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만일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저 </a:t>
                      </a:r>
                      <a:r>
                        <a:rPr lang="ko-KR" altLang="en-US" sz="1400" dirty="0" err="1"/>
                        <a:t>작권에</a:t>
                      </a:r>
                      <a:r>
                        <a:rPr lang="ko-KR" altLang="en-US" sz="1400" dirty="0"/>
                        <a:t> 관련된 소송이나 문제가 제기될 경우 발주사의 책임이 없음을 분명히 한다</a:t>
                      </a:r>
                      <a:r>
                        <a:rPr lang="en-US" altLang="ko-KR" sz="1400" dirty="0"/>
                        <a:t>. .</a:t>
                      </a: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사업관리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사용되는 소프트웨어 컨텐츠 기재</a:t>
                      </a:r>
                      <a:r>
                        <a:rPr lang="en-US" altLang="ko-KR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저작권 소송 발생시 </a:t>
                      </a:r>
                      <a:r>
                        <a:rPr lang="ko-KR" altLang="en-US" sz="13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발주사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 책임 없음</a:t>
                      </a: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4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9</a:t>
                      </a:r>
                      <a:endParaRPr lang="ko-KR" sz="1300" b="1" i="0" u="none" strike="noStrike" kern="120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9p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400" dirty="0"/>
                        <a:t>제안사는 사업기간 동안 각 단계별 산출물을 작성하고</a:t>
                      </a:r>
                      <a:r>
                        <a:rPr lang="en-US" altLang="ko-KR" sz="1400" dirty="0"/>
                        <a:t>, </a:t>
                      </a:r>
                      <a:r>
                        <a:rPr lang="ko-KR" altLang="en-US" sz="1400" dirty="0"/>
                        <a:t>그 결과물에 대하여 제안요청사의 검토를 받은 후 제출해야 한다</a:t>
                      </a: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사업관리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단계별 산출물을 제안 요청사에게 검토 받은 후 제출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428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10</a:t>
                      </a:r>
                      <a:endParaRPr lang="ko-KR" sz="1300" b="1" i="0" u="none" strike="noStrike" kern="120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9p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400" dirty="0"/>
                        <a:t>제안사는 사업기간 동안 각종 이슈사항에 대하여 협의된 내용정리와 정확한 의사전달 확인을 위하여 회의록을 작성하고 관리해야 한다</a:t>
                      </a:r>
                      <a:r>
                        <a:rPr lang="en-US" altLang="ko-KR" sz="1400" dirty="0"/>
                        <a:t>. </a:t>
                      </a:r>
                      <a:r>
                        <a:rPr 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endParaRPr 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사업관리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사업 기간 여러 이슈사항에 대해 정리와 기록을 위해 회의록 작성 및 관리</a:t>
                      </a:r>
                      <a:r>
                        <a:rPr lang="en-US" sz="13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 </a:t>
                      </a:r>
                      <a:endParaRPr lang="ko-KR" sz="1300" b="0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37447" marR="37447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8067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4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3"/>
            <a:ext cx="4579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2-3.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제안개요</a:t>
            </a:r>
          </a:p>
        </p:txBody>
      </p:sp>
      <p:grpSp>
        <p:nvGrpSpPr>
          <p:cNvPr id="83" name="그룹 82"/>
          <p:cNvGrpSpPr/>
          <p:nvPr/>
        </p:nvGrpSpPr>
        <p:grpSpPr>
          <a:xfrm>
            <a:off x="-7424" y="1044746"/>
            <a:ext cx="12206847" cy="701496"/>
            <a:chOff x="-7424" y="1042180"/>
            <a:chExt cx="12206847" cy="701496"/>
          </a:xfrm>
        </p:grpSpPr>
        <p:sp>
          <p:nvSpPr>
            <p:cNvPr id="114" name="직사각형 113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5" name="직사각형 114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59" name="그룹 58"/>
          <p:cNvGrpSpPr/>
          <p:nvPr/>
        </p:nvGrpSpPr>
        <p:grpSpPr>
          <a:xfrm>
            <a:off x="10699134" y="196454"/>
            <a:ext cx="1500290" cy="569387"/>
            <a:chOff x="123760" y="101978"/>
            <a:chExt cx="1500290" cy="569387"/>
          </a:xfrm>
        </p:grpSpPr>
        <p:sp>
          <p:nvSpPr>
            <p:cNvPr id="63" name="TextBox 62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lang="en-US" altLang="ko-KR" sz="11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64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5" name="모서리가 둥근 직사각형 64"/>
          <p:cNvSpPr/>
          <p:nvPr/>
        </p:nvSpPr>
        <p:spPr>
          <a:xfrm>
            <a:off x="254878" y="1853732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609600" y="2106493"/>
            <a:ext cx="3352800" cy="4065707"/>
            <a:chOff x="1143000" y="3458697"/>
            <a:chExt cx="6408810" cy="1608604"/>
          </a:xfrm>
        </p:grpSpPr>
        <p:sp>
          <p:nvSpPr>
            <p:cNvPr id="25" name="직사각형 24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33" dirty="0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기대효과 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endParaRPr lang="ko-KR" altLang="en-US" sz="400" dirty="0"/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4457743" y="2106492"/>
            <a:ext cx="3352800" cy="4065707"/>
            <a:chOff x="1143000" y="3458697"/>
            <a:chExt cx="6408810" cy="1608604"/>
          </a:xfrm>
        </p:grpSpPr>
        <p:sp>
          <p:nvSpPr>
            <p:cNvPr id="28" name="직사각형 27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533"/>
                <a:t>세부내용</a:t>
              </a:r>
              <a:endParaRPr lang="ko-KR" altLang="en-US" sz="533" dirty="0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기대효과 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endParaRPr lang="ko-KR" altLang="en-US" sz="400" dirty="0"/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8326510" y="2127731"/>
            <a:ext cx="3352800" cy="4065707"/>
            <a:chOff x="1143000" y="3458697"/>
            <a:chExt cx="6408810" cy="1608604"/>
          </a:xfrm>
        </p:grpSpPr>
        <p:sp>
          <p:nvSpPr>
            <p:cNvPr id="31" name="직사각형 30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533"/>
                <a:t>세부내용</a:t>
              </a:r>
              <a:endParaRPr lang="ko-KR" altLang="en-US" sz="533" dirty="0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기대효과 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</a:t>
              </a:r>
              <a:endParaRPr lang="ko-KR" altLang="en-US" sz="400" dirty="0"/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4394959" y="224063"/>
            <a:ext cx="6096000" cy="646331"/>
          </a:xfrm>
          <a:prstGeom prst="rect">
            <a:avLst/>
          </a:prstGeom>
          <a:solidFill>
            <a:srgbClr val="C00000"/>
          </a:solidFill>
        </p:spPr>
        <p:txBody>
          <a:bodyPr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우리가 제시한 전략 기반으로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고객이 얻는 이익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작성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최소 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개이상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작성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53572F1-E498-4988-BC02-D2CB0F598666}"/>
              </a:ext>
            </a:extLst>
          </p:cNvPr>
          <p:cNvSpPr/>
          <p:nvPr/>
        </p:nvSpPr>
        <p:spPr>
          <a:xfrm>
            <a:off x="-932156" y="1114315"/>
            <a:ext cx="2935428" cy="369332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거버닝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메시지 작성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9B7B213-F8F0-4D6F-862F-AAA4751CC4D2}"/>
              </a:ext>
            </a:extLst>
          </p:cNvPr>
          <p:cNvSpPr/>
          <p:nvPr/>
        </p:nvSpPr>
        <p:spPr>
          <a:xfrm>
            <a:off x="-932156" y="1789387"/>
            <a:ext cx="2935428" cy="369332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기대효과도 메시지 작성</a:t>
            </a:r>
          </a:p>
        </p:txBody>
      </p:sp>
    </p:spTree>
    <p:extLst>
      <p:ext uri="{BB962C8B-B14F-4D97-AF65-F5344CB8AC3E}">
        <p14:creationId xmlns:p14="http://schemas.microsoft.com/office/powerpoint/2010/main" val="37001032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3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2"/>
            <a:ext cx="4579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3-1.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구축 방안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7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기술 구현 방안</a:t>
            </a:r>
          </a:p>
        </p:txBody>
      </p:sp>
      <p:grpSp>
        <p:nvGrpSpPr>
          <p:cNvPr id="46" name="그룹 45"/>
          <p:cNvGrpSpPr/>
          <p:nvPr/>
        </p:nvGrpSpPr>
        <p:grpSpPr>
          <a:xfrm>
            <a:off x="-7424" y="1044746"/>
            <a:ext cx="12206847" cy="701496"/>
            <a:chOff x="-7424" y="1042180"/>
            <a:chExt cx="12206847" cy="701496"/>
          </a:xfrm>
        </p:grpSpPr>
        <p:sp>
          <p:nvSpPr>
            <p:cNvPr id="48" name="직사각형 47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50" name="그룹 49"/>
          <p:cNvGrpSpPr/>
          <p:nvPr/>
        </p:nvGrpSpPr>
        <p:grpSpPr>
          <a:xfrm>
            <a:off x="10699133" y="196453"/>
            <a:ext cx="1500290" cy="569387"/>
            <a:chOff x="123760" y="101978"/>
            <a:chExt cx="1500290" cy="569387"/>
          </a:xfrm>
        </p:grpSpPr>
        <p:sp>
          <p:nvSpPr>
            <p:cNvPr id="53" name="TextBox 52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lang="en-US" altLang="ko-KR" sz="11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57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2" name="모서리가 둥근 직사각형 61"/>
          <p:cNvSpPr/>
          <p:nvPr/>
        </p:nvSpPr>
        <p:spPr>
          <a:xfrm>
            <a:off x="265387" y="1853731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구축을 위한 구성도와 구축 방안 작성</a:t>
            </a: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2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4394959" y="224063"/>
            <a:ext cx="6096000" cy="646331"/>
          </a:xfrm>
          <a:prstGeom prst="rect">
            <a:avLst/>
          </a:prstGeom>
          <a:solidFill>
            <a:srgbClr val="C00000"/>
          </a:solidFill>
        </p:spPr>
        <p:txBody>
          <a:bodyPr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구축을 위한 구성도와 구축 방안 작성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( 6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때 정리한 자료 붙여넣기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BE554D3-CFFB-4B8E-B82C-4D3617E78D08}"/>
              </a:ext>
            </a:extLst>
          </p:cNvPr>
          <p:cNvSpPr/>
          <p:nvPr/>
        </p:nvSpPr>
        <p:spPr>
          <a:xfrm>
            <a:off x="-932156" y="1114315"/>
            <a:ext cx="2935428" cy="369332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거버닝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메시지 작성</a:t>
            </a:r>
          </a:p>
        </p:txBody>
      </p:sp>
    </p:spTree>
    <p:extLst>
      <p:ext uri="{BB962C8B-B14F-4D97-AF65-F5344CB8AC3E}">
        <p14:creationId xmlns:p14="http://schemas.microsoft.com/office/powerpoint/2010/main" val="1840417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3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2"/>
            <a:ext cx="4579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3-2.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구축 방안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7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기술 구현 방안</a:t>
            </a:r>
          </a:p>
        </p:txBody>
      </p:sp>
      <p:grpSp>
        <p:nvGrpSpPr>
          <p:cNvPr id="72" name="그룹 71"/>
          <p:cNvGrpSpPr/>
          <p:nvPr/>
        </p:nvGrpSpPr>
        <p:grpSpPr>
          <a:xfrm>
            <a:off x="-7424" y="1044746"/>
            <a:ext cx="12206847" cy="701496"/>
            <a:chOff x="-7424" y="1042180"/>
            <a:chExt cx="12206847" cy="701496"/>
          </a:xfrm>
        </p:grpSpPr>
        <p:sp>
          <p:nvSpPr>
            <p:cNvPr id="73" name="직사각형 72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75" name="그룹 74"/>
          <p:cNvGrpSpPr/>
          <p:nvPr/>
        </p:nvGrpSpPr>
        <p:grpSpPr>
          <a:xfrm>
            <a:off x="10699133" y="196453"/>
            <a:ext cx="1500290" cy="569387"/>
            <a:chOff x="123760" y="101978"/>
            <a:chExt cx="1500290" cy="569387"/>
          </a:xfrm>
        </p:grpSpPr>
        <p:sp>
          <p:nvSpPr>
            <p:cNvPr id="76" name="TextBox 75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lang="en-US" altLang="ko-KR" sz="11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77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모서리가 둥근 직사각형 1"/>
          <p:cNvSpPr/>
          <p:nvPr/>
        </p:nvSpPr>
        <p:spPr>
          <a:xfrm>
            <a:off x="264294" y="1853731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서비스 구축을 위한 구성도와 구축 방안 작성</a:t>
            </a: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2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4" name="직사각형 23"/>
          <p:cNvSpPr/>
          <p:nvPr/>
        </p:nvSpPr>
        <p:spPr>
          <a:xfrm>
            <a:off x="4394959" y="224063"/>
            <a:ext cx="6096000" cy="646331"/>
          </a:xfrm>
          <a:prstGeom prst="rect">
            <a:avLst/>
          </a:prstGeom>
          <a:solidFill>
            <a:srgbClr val="C00000"/>
          </a:solidFill>
        </p:spPr>
        <p:txBody>
          <a:bodyPr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시스템 구축을 위한 구성도와 구축 방안 작성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( 6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 때 정리한 자료 붙여넣기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6404DA5-8416-4C58-B400-193ED30B8BF7}"/>
              </a:ext>
            </a:extLst>
          </p:cNvPr>
          <p:cNvSpPr/>
          <p:nvPr/>
        </p:nvSpPr>
        <p:spPr>
          <a:xfrm>
            <a:off x="-932156" y="1114315"/>
            <a:ext cx="2935428" cy="369332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거버닝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메시지 작성</a:t>
            </a:r>
          </a:p>
        </p:txBody>
      </p:sp>
    </p:spTree>
    <p:extLst>
      <p:ext uri="{BB962C8B-B14F-4D97-AF65-F5344CB8AC3E}">
        <p14:creationId xmlns:p14="http://schemas.microsoft.com/office/powerpoint/2010/main" val="18454503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-14848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7" y="539583"/>
            <a:ext cx="45795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4-1.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 제안 사항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 제안 </a:t>
            </a:r>
          </a:p>
        </p:txBody>
      </p:sp>
      <p:grpSp>
        <p:nvGrpSpPr>
          <p:cNvPr id="28" name="그룹 27"/>
          <p:cNvGrpSpPr/>
          <p:nvPr/>
        </p:nvGrpSpPr>
        <p:grpSpPr>
          <a:xfrm>
            <a:off x="-7424" y="1062718"/>
            <a:ext cx="12206847" cy="701496"/>
            <a:chOff x="-7424" y="1042180"/>
            <a:chExt cx="12206847" cy="701496"/>
          </a:xfrm>
        </p:grpSpPr>
        <p:sp>
          <p:nvSpPr>
            <p:cNvPr id="29" name="직사각형 28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67" name="그룹 66"/>
          <p:cNvGrpSpPr/>
          <p:nvPr/>
        </p:nvGrpSpPr>
        <p:grpSpPr>
          <a:xfrm>
            <a:off x="10699134" y="196454"/>
            <a:ext cx="1500290" cy="569387"/>
            <a:chOff x="123760" y="101978"/>
            <a:chExt cx="1500290" cy="569387"/>
          </a:xfrm>
        </p:grpSpPr>
        <p:sp>
          <p:nvSpPr>
            <p:cNvPr id="68" name="TextBox 67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lang="en-US" altLang="ko-KR" sz="11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69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0" name="모서리가 둥근 직사각형 69"/>
          <p:cNvSpPr/>
          <p:nvPr/>
        </p:nvSpPr>
        <p:spPr>
          <a:xfrm>
            <a:off x="264295" y="1853732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3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609600" y="2106493"/>
            <a:ext cx="5130800" cy="4065707"/>
            <a:chOff x="1143000" y="3458697"/>
            <a:chExt cx="6408810" cy="1608604"/>
          </a:xfrm>
        </p:grpSpPr>
        <p:sp>
          <p:nvSpPr>
            <p:cNvPr id="25" name="직사각형 24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33" dirty="0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추가 제안사항 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endParaRPr lang="ko-KR" altLang="en-US" sz="400" dirty="0"/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6107896" y="2106492"/>
            <a:ext cx="5130800" cy="4065707"/>
            <a:chOff x="1143000" y="3458697"/>
            <a:chExt cx="6408810" cy="1608604"/>
          </a:xfrm>
        </p:grpSpPr>
        <p:sp>
          <p:nvSpPr>
            <p:cNvPr id="31" name="직사각형 30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533" dirty="0"/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1143000" y="3467100"/>
              <a:ext cx="6379829" cy="173165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추가 제안사항 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endParaRPr lang="ko-KR" altLang="en-US" sz="400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5707732" y="69694"/>
            <a:ext cx="4581649" cy="923330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제안요청서에 있는 요구사항 외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숨은 </a:t>
            </a:r>
            <a:r>
              <a:rPr lang="ko-KR" altLang="en-US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니즈를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활용한 추가 제안 요소 작성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최소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 이상</a:t>
            </a:r>
            <a:r>
              <a:rPr lang="en-US" altLang="ko-KR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8BECD49-5677-4963-AA06-110FD691286E}"/>
              </a:ext>
            </a:extLst>
          </p:cNvPr>
          <p:cNvSpPr/>
          <p:nvPr/>
        </p:nvSpPr>
        <p:spPr>
          <a:xfrm>
            <a:off x="-932156" y="1114315"/>
            <a:ext cx="2935428" cy="369332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거버닝</a:t>
            </a:r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메시지 작성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5A8339F-F747-4A43-BC13-A9A669769336}"/>
              </a:ext>
            </a:extLst>
          </p:cNvPr>
          <p:cNvSpPr/>
          <p:nvPr/>
        </p:nvSpPr>
        <p:spPr>
          <a:xfrm>
            <a:off x="-982842" y="2161899"/>
            <a:ext cx="2935428" cy="369332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추가제안 메시지 작성</a:t>
            </a:r>
          </a:p>
        </p:txBody>
      </p:sp>
    </p:spTree>
    <p:extLst>
      <p:ext uri="{BB962C8B-B14F-4D97-AF65-F5344CB8AC3E}">
        <p14:creationId xmlns:p14="http://schemas.microsoft.com/office/powerpoint/2010/main" val="28457868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0" y="8351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0" y="-6114"/>
            <a:ext cx="12196513" cy="6870228"/>
          </a:xfrm>
          <a:prstGeom prst="rect">
            <a:avLst/>
          </a:prstGeom>
          <a:blipFill>
            <a:blip r:embed="rId2">
              <a:alphaModFix amt="36000"/>
            </a:blip>
            <a:stretch>
              <a:fillRect r="-11353" b="-1455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-10334" y="2328421"/>
            <a:ext cx="12202334" cy="2165653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770322" y="3622365"/>
            <a:ext cx="29272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  </a:t>
            </a:r>
            <a:r>
              <a:rPr lang="ko-KR" altLang="en-US" sz="32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함께 합니다</a:t>
            </a:r>
            <a:r>
              <a:rPr lang="en-US" altLang="ko-KR" sz="32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3200" dirty="0">
              <a:solidFill>
                <a:schemeClr val="bg1">
                  <a:lumMod val="9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966107" y="3807030"/>
            <a:ext cx="4785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와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2201433" y="2700512"/>
            <a:ext cx="70471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3200" b="1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시각장애인 문화재</a:t>
            </a:r>
            <a:r>
              <a:rPr lang="en-US" altLang="ko-KR" sz="3200" b="1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3200" b="1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관람 스마트 환경 조성</a:t>
            </a:r>
            <a:endParaRPr lang="en-US" altLang="ko-KR" sz="3200" b="1" dirty="0">
              <a:solidFill>
                <a:schemeClr val="bg1">
                  <a:lumMod val="9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91937" y="3311767"/>
            <a:ext cx="2990522" cy="8953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24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The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  <a:p>
            <a:pPr>
              <a:lnSpc>
                <a:spcPct val="80000"/>
              </a:lnSpc>
            </a:pP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K-company</a:t>
            </a:r>
            <a:endParaRPr lang="ko-KR" altLang="en-US" sz="32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" name="Picture 8" descr="https://upload.wikimedia.org/wikipedia/commons/thumb/a/ad/Taegeuk.svg/150px-Taegeuk.svg.png">
            <a:extLst>
              <a:ext uri="{FF2B5EF4-FFF2-40B4-BE49-F238E27FC236}">
                <a16:creationId xmlns:a16="http://schemas.microsoft.com/office/drawing/2014/main" id="{B3545ACE-D5F3-4F04-8051-E1C5BE634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5211" y="3459101"/>
            <a:ext cx="645895" cy="645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3060610" y="3283810"/>
            <a:ext cx="186874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문화재관리본부</a:t>
            </a:r>
            <a:endParaRPr lang="en-US" altLang="ko-KR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궁사업소</a:t>
            </a:r>
          </a:p>
        </p:txBody>
      </p:sp>
    </p:spTree>
    <p:extLst>
      <p:ext uri="{BB962C8B-B14F-4D97-AF65-F5344CB8AC3E}">
        <p14:creationId xmlns:p14="http://schemas.microsoft.com/office/powerpoint/2010/main" val="14252685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7314938" y="4763632"/>
            <a:ext cx="4136979" cy="4136979"/>
            <a:chOff x="10972406" y="7145447"/>
            <a:chExt cx="6205469" cy="620546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972406" y="7145447"/>
              <a:ext cx="6205469" cy="6205469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0095476" y="5105950"/>
            <a:ext cx="2475953" cy="2475953"/>
            <a:chOff x="15143214" y="7658925"/>
            <a:chExt cx="3713929" cy="3713929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143214" y="7658925"/>
              <a:ext cx="3713929" cy="3713929"/>
            </a:xfrm>
            <a:prstGeom prst="rect">
              <a:avLst/>
            </a:prstGeom>
          </p:spPr>
        </p:pic>
      </p:grpSp>
      <p:grpSp>
        <p:nvGrpSpPr>
          <p:cNvPr id="1003" name="그룹 1003"/>
          <p:cNvGrpSpPr/>
          <p:nvPr/>
        </p:nvGrpSpPr>
        <p:grpSpPr>
          <a:xfrm>
            <a:off x="-1620662" y="-773827"/>
            <a:ext cx="3592039" cy="3592039"/>
            <a:chOff x="-2430992" y="-1160740"/>
            <a:chExt cx="5388058" cy="5388058"/>
          </a:xfrm>
        </p:grpSpPr>
        <p:pic>
          <p:nvPicPr>
            <p:cNvPr id="9" name="Object 8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430992" y="-1160740"/>
              <a:ext cx="5388058" cy="5388058"/>
            </a:xfrm>
            <a:prstGeom prst="rect">
              <a:avLst/>
            </a:prstGeom>
          </p:spPr>
        </p:pic>
      </p:grpSp>
      <p:sp>
        <p:nvSpPr>
          <p:cNvPr id="11" name="Object 11"/>
          <p:cNvSpPr txBox="1"/>
          <p:nvPr/>
        </p:nvSpPr>
        <p:spPr>
          <a:xfrm>
            <a:off x="-171429" y="2908559"/>
            <a:ext cx="9942857" cy="16621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0201" i="1" kern="0" spc="-4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8 Heavy" pitchFamily="34" charset="0"/>
              </a:rPr>
              <a:t>감사합니다.</a:t>
            </a:r>
            <a:endParaRPr lang="en-US" sz="1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Object 12"/>
          <p:cNvSpPr txBox="1"/>
          <p:nvPr/>
        </p:nvSpPr>
        <p:spPr>
          <a:xfrm rot="21081412">
            <a:off x="438666" y="1998155"/>
            <a:ext cx="8436739" cy="1097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6534" i="1" kern="0" spc="-667" dirty="0">
                <a:solidFill>
                  <a:srgbClr val="FF6F4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HEFACESHOP INKLIPQUID" pitchFamily="34" charset="0"/>
              </a:rPr>
              <a:t>Thank you !</a:t>
            </a:r>
            <a:endParaRPr lang="en-US" sz="933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004" name="그룹 1004"/>
          <p:cNvGrpSpPr/>
          <p:nvPr/>
        </p:nvGrpSpPr>
        <p:grpSpPr>
          <a:xfrm>
            <a:off x="1103268" y="-655813"/>
            <a:ext cx="2109431" cy="2109431"/>
            <a:chOff x="1654901" y="-983720"/>
            <a:chExt cx="3164147" cy="3164147"/>
          </a:xfrm>
        </p:grpSpPr>
        <p:pic>
          <p:nvPicPr>
            <p:cNvPr id="15" name="Object 14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54901" y="-983720"/>
              <a:ext cx="3164147" cy="3164147"/>
            </a:xfrm>
            <a:prstGeom prst="rect">
              <a:avLst/>
            </a:prstGeom>
          </p:spPr>
        </p:pic>
      </p:grpSp>
      <p:grpSp>
        <p:nvGrpSpPr>
          <p:cNvPr id="1005" name="그룹 1005"/>
          <p:cNvGrpSpPr/>
          <p:nvPr/>
        </p:nvGrpSpPr>
        <p:grpSpPr>
          <a:xfrm>
            <a:off x="7314938" y="791025"/>
            <a:ext cx="5789825" cy="611799"/>
            <a:chOff x="10972406" y="1186538"/>
            <a:chExt cx="8684737" cy="917698"/>
          </a:xfrm>
        </p:grpSpPr>
        <p:pic>
          <p:nvPicPr>
            <p:cNvPr id="19" name="Object 18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 rot="-10800000">
              <a:off x="10972406" y="1186538"/>
              <a:ext cx="8684737" cy="917698"/>
            </a:xfrm>
            <a:prstGeom prst="rect">
              <a:avLst/>
            </a:prstGeom>
          </p:spPr>
        </p:pic>
      </p:grpSp>
      <p:sp>
        <p:nvSpPr>
          <p:cNvPr id="21" name="Object 21"/>
          <p:cNvSpPr txBox="1"/>
          <p:nvPr/>
        </p:nvSpPr>
        <p:spPr>
          <a:xfrm>
            <a:off x="7830524" y="926053"/>
            <a:ext cx="6273262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AIVLE</a:t>
            </a:r>
            <a:r>
              <a:rPr lang="ko-KR" altLang="en-US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스쿨 미니프로젝트 </a:t>
            </a:r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 7</a:t>
            </a:r>
            <a:r>
              <a:rPr lang="ko-KR" altLang="en-US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차</a:t>
            </a:r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 (</a:t>
            </a:r>
            <a:r>
              <a:rPr lang="ko-KR" altLang="en-US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제안전략</a:t>
            </a:r>
            <a:r>
              <a:rPr lang="en-US" altLang="ko-KR" sz="2000" i="1" kern="0" spc="-67" dirty="0">
                <a:solidFill>
                  <a:srgbClr val="FFFFF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5 Medium" pitchFamily="34" charset="0"/>
              </a:rPr>
              <a:t>)</a:t>
            </a:r>
            <a:endParaRPr lang="ko-KR" altLang="en-US" sz="2000" i="1" kern="0" spc="-67" dirty="0">
              <a:solidFill>
                <a:srgbClr val="FFFFF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5 Medium" pitchFamily="34" charset="0"/>
            </a:endParaRPr>
          </a:p>
        </p:txBody>
      </p:sp>
      <p:grpSp>
        <p:nvGrpSpPr>
          <p:cNvPr id="1006" name="그룹 1006"/>
          <p:cNvGrpSpPr/>
          <p:nvPr/>
        </p:nvGrpSpPr>
        <p:grpSpPr>
          <a:xfrm>
            <a:off x="-1840542" y="3151512"/>
            <a:ext cx="4193095" cy="4193095"/>
            <a:chOff x="-2760813" y="4727267"/>
            <a:chExt cx="6289643" cy="6289643"/>
          </a:xfrm>
        </p:grpSpPr>
        <p:pic>
          <p:nvPicPr>
            <p:cNvPr id="23" name="Object 22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-2760813" y="4727267"/>
              <a:ext cx="6289643" cy="6289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32142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-920363" y="5007692"/>
            <a:ext cx="3700617" cy="3700617"/>
            <a:chOff x="14769878" y="-959433"/>
            <a:chExt cx="5550926" cy="555092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769878" y="-959433"/>
              <a:ext cx="5550926" cy="555092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725235" y="-1164826"/>
            <a:ext cx="2653965" cy="2653965"/>
            <a:chOff x="-2917796" y="5180952"/>
            <a:chExt cx="3980948" cy="3980948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917796" y="5180952"/>
              <a:ext cx="3980948" cy="3980948"/>
            </a:xfrm>
            <a:prstGeom prst="rect">
              <a:avLst/>
            </a:prstGeom>
          </p:spPr>
        </p:pic>
      </p:grpSp>
      <p:sp>
        <p:nvSpPr>
          <p:cNvPr id="36" name="Object 3"/>
          <p:cNvSpPr txBox="1"/>
          <p:nvPr/>
        </p:nvSpPr>
        <p:spPr>
          <a:xfrm>
            <a:off x="708768" y="768046"/>
            <a:ext cx="4218832" cy="4412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1</a:t>
            </a:r>
            <a:r>
              <a:rPr lang="ko-KR" altLang="en-US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일차 산출물</a:t>
            </a:r>
            <a:endParaRPr lang="en-US" sz="2267" kern="0" spc="-67" dirty="0">
              <a:solidFill>
                <a:srgbClr val="3D3D3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7 ExtraBold" pitchFamily="34" charset="0"/>
            </a:endParaRPr>
          </a:p>
        </p:txBody>
      </p:sp>
      <p:sp>
        <p:nvSpPr>
          <p:cNvPr id="38" name="Object 4"/>
          <p:cNvSpPr txBox="1"/>
          <p:nvPr/>
        </p:nvSpPr>
        <p:spPr>
          <a:xfrm>
            <a:off x="676642" y="486545"/>
            <a:ext cx="2908847" cy="3796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67" i="1" dirty="0">
                <a:solidFill>
                  <a:srgbClr val="FF6F4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THEFACESHOP INKLIPQUID" pitchFamily="34" charset="0"/>
              </a:rPr>
              <a:t>Document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977049" y="1242284"/>
            <a:ext cx="8221051" cy="510317"/>
          </a:xfrm>
          <a:prstGeom prst="rect">
            <a:avLst/>
          </a:prstGeom>
          <a:solidFill>
            <a:srgbClr val="F3927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고객 요구사항 조견표</a:t>
            </a:r>
            <a:r>
              <a:rPr lang="en-US" altLang="ko-KR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기술</a:t>
            </a:r>
            <a:r>
              <a:rPr lang="en-US" altLang="ko-KR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533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" name="그룹 1003"/>
          <p:cNvGrpSpPr/>
          <p:nvPr/>
        </p:nvGrpSpPr>
        <p:grpSpPr>
          <a:xfrm>
            <a:off x="658449" y="5983207"/>
            <a:ext cx="375217" cy="375217"/>
            <a:chOff x="17138096" y="503840"/>
            <a:chExt cx="562826" cy="562826"/>
          </a:xfrm>
        </p:grpSpPr>
        <p:pic>
          <p:nvPicPr>
            <p:cNvPr id="11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138096" y="503840"/>
              <a:ext cx="562826" cy="562826"/>
            </a:xfrm>
            <a:prstGeom prst="rect">
              <a:avLst/>
            </a:prstGeom>
          </p:spPr>
        </p:pic>
      </p:grp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2D29FF3E-5581-4847-B427-8358632C7B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4670219"/>
              </p:ext>
            </p:extLst>
          </p:nvPr>
        </p:nvGraphicFramePr>
        <p:xfrm>
          <a:off x="186542" y="1880212"/>
          <a:ext cx="11796911" cy="5288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9100">
                  <a:extLst>
                    <a:ext uri="{9D8B030D-6E8A-4147-A177-3AD203B41FA5}">
                      <a16:colId xmlns:a16="http://schemas.microsoft.com/office/drawing/2014/main" val="3348289645"/>
                    </a:ext>
                  </a:extLst>
                </a:gridCol>
                <a:gridCol w="1122947">
                  <a:extLst>
                    <a:ext uri="{9D8B030D-6E8A-4147-A177-3AD203B41FA5}">
                      <a16:colId xmlns:a16="http://schemas.microsoft.com/office/drawing/2014/main" val="4207174951"/>
                    </a:ext>
                  </a:extLst>
                </a:gridCol>
                <a:gridCol w="657727">
                  <a:extLst>
                    <a:ext uri="{9D8B030D-6E8A-4147-A177-3AD203B41FA5}">
                      <a16:colId xmlns:a16="http://schemas.microsoft.com/office/drawing/2014/main" val="3523773854"/>
                    </a:ext>
                  </a:extLst>
                </a:gridCol>
                <a:gridCol w="4299284">
                  <a:extLst>
                    <a:ext uri="{9D8B030D-6E8A-4147-A177-3AD203B41FA5}">
                      <a16:colId xmlns:a16="http://schemas.microsoft.com/office/drawing/2014/main" val="294362263"/>
                    </a:ext>
                  </a:extLst>
                </a:gridCol>
                <a:gridCol w="1080809">
                  <a:extLst>
                    <a:ext uri="{9D8B030D-6E8A-4147-A177-3AD203B41FA5}">
                      <a16:colId xmlns:a16="http://schemas.microsoft.com/office/drawing/2014/main" val="4071977482"/>
                    </a:ext>
                  </a:extLst>
                </a:gridCol>
                <a:gridCol w="4197044">
                  <a:extLst>
                    <a:ext uri="{9D8B030D-6E8A-4147-A177-3AD203B41FA5}">
                      <a16:colId xmlns:a16="http://schemas.microsoft.com/office/drawing/2014/main" val="686461739"/>
                    </a:ext>
                  </a:extLst>
                </a:gridCol>
              </a:tblGrid>
              <a:tr h="3879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분야</a:t>
                      </a:r>
                      <a:endParaRPr lang="en-US" altLang="ko-KR" sz="1100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페이지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요구사항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세부 솔루션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기능 및 해결방법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947581"/>
                  </a:ext>
                </a:extLst>
              </a:tr>
              <a:tr h="3233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서비스형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6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궁 상황에 맞는 음성 길안내</a:t>
                      </a:r>
                      <a:r>
                        <a:rPr lang="en-US" altLang="ko-KR" sz="1100" dirty="0"/>
                        <a:t>(</a:t>
                      </a:r>
                      <a:r>
                        <a:rPr lang="ko-KR" altLang="en-US" sz="1100" dirty="0"/>
                        <a:t>네비게이션</a:t>
                      </a:r>
                      <a:r>
                        <a:rPr lang="en-US" altLang="ko-KR" sz="1100" dirty="0"/>
                        <a:t>) </a:t>
                      </a:r>
                      <a:r>
                        <a:rPr lang="ko-KR" altLang="en-US" sz="1100" dirty="0"/>
                        <a:t>서비스 방안 을 제시해야 한다</a:t>
                      </a:r>
                      <a:r>
                        <a:rPr lang="en-US" altLang="ko-KR" sz="1100" dirty="0"/>
                        <a:t>. 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네비게이션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지니야 부르면 목적지 검색과 경로정보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경유지 추가 기능 사용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541140"/>
                  </a:ext>
                </a:extLst>
              </a:tr>
              <a:tr h="3295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모든 서비스는 사용자가 음성명령을 통해 실행 및 제어 되어야 한다</a:t>
                      </a:r>
                      <a:r>
                        <a:rPr lang="en-US" altLang="ko-KR" sz="1100" dirty="0"/>
                        <a:t>. 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음성인식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 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음성인식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AI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 사용자가 원하는 기능 실행 및 제어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8176651"/>
                  </a:ext>
                </a:extLst>
              </a:tr>
              <a:tr h="3262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납품형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서비스 디바이스는 사용자에게 진행방향의 장애물에 대해 인지할 수 있도록 알림을 제공해야 한다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궁전 전자지도 탑재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초음파 위치탐지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초음파로 전방 수 미터 앞에 장애물 위치 파악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디바이스에 전자 지도 탑재하여 궁전 내부의 전체적인 장애물 위치 파악하여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GPS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연계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4452"/>
                  </a:ext>
                </a:extLst>
              </a:tr>
              <a:tr h="3262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납품형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서비스 디바이스는 일정 시간동안 이동이 감지되지 않 을 경우 관제 시스템으로 알람을 주어야 한다</a:t>
                      </a:r>
                      <a:r>
                        <a:rPr lang="en-US" altLang="ko-KR" sz="1100" dirty="0"/>
                        <a:t>. 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GPS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디바이스를 가지고 있는 사람의 위치 정보를 파악하여 같은 자리에 계속 머물러 있을 경우 관제시스템으로 알림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0152615"/>
                  </a:ext>
                </a:extLst>
              </a:tr>
              <a:tr h="323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납품형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서비스 디바이스 통신은 블루투스를 통해 시각장애인 소유의 </a:t>
                      </a:r>
                      <a:r>
                        <a:rPr lang="en-US" altLang="ko-KR" sz="1100" dirty="0"/>
                        <a:t>BYOD</a:t>
                      </a:r>
                      <a:r>
                        <a:rPr lang="ko-KR" altLang="en-US" sz="1100" dirty="0"/>
                        <a:t>와 연동한다</a:t>
                      </a:r>
                      <a:r>
                        <a:rPr lang="en-US" altLang="ko-KR" sz="1100" dirty="0"/>
                        <a:t>. 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블루투스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디바이스 블루투스를 탑재하여 시각장애인의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BYOD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연동가능 하게 만든다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176095"/>
                  </a:ext>
                </a:extLst>
              </a:tr>
              <a:tr h="4215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6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납품형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서비스 디바이스의 데이터는 사용자의 </a:t>
                      </a:r>
                      <a:r>
                        <a:rPr lang="en-US" altLang="ko-KR" sz="1100" dirty="0"/>
                        <a:t>BYOD</a:t>
                      </a:r>
                      <a:r>
                        <a:rPr lang="ko-KR" altLang="en-US" sz="1100" dirty="0"/>
                        <a:t>를 통해 관제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서비스 시스템과 </a:t>
                      </a:r>
                      <a:r>
                        <a:rPr lang="en-US" altLang="ko-KR" sz="1100" dirty="0"/>
                        <a:t>5G</a:t>
                      </a:r>
                      <a:r>
                        <a:rPr lang="ko-KR" altLang="en-US" sz="1100" dirty="0"/>
                        <a:t>통신으로 연동되어야 한다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기업전용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5G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디바이스와 모니터링 환경을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5G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로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8539959"/>
                  </a:ext>
                </a:extLst>
              </a:tr>
              <a:tr h="3295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구축형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서비스 디바이스 등록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변경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위치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접속</a:t>
                      </a:r>
                      <a:r>
                        <a:rPr lang="en-US" altLang="ko-KR" sz="1100" dirty="0"/>
                        <a:t>Log/</a:t>
                      </a:r>
                      <a:r>
                        <a:rPr lang="ko-KR" altLang="en-US" sz="1100" dirty="0"/>
                        <a:t>관제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사용 서비스 등이 모니터링 되어야 한다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기가 아이즈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원클릭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관제시스템과 시스템 요약 대시보드 제시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7554692"/>
                  </a:ext>
                </a:extLst>
              </a:tr>
              <a:tr h="32625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구축형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서비스 디바이스는 관제 시스템에서 사용이 통제</a:t>
                      </a:r>
                      <a:r>
                        <a:rPr lang="en-US" altLang="ko-KR" sz="1100" dirty="0"/>
                        <a:t>/</a:t>
                      </a:r>
                      <a:r>
                        <a:rPr lang="ko-KR" altLang="en-US" sz="1100" dirty="0"/>
                        <a:t>관리 되어야 한다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원격 제어 시스템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원격 시스템을 탑재하여 잘못된 기능 사용시 관리시스템에서 원격 제어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5177502"/>
                  </a:ext>
                </a:extLst>
              </a:tr>
              <a:tr h="3462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구축형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경복궁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덕수궁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창경궁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창덕궁 각각 모니터링 환경을 별도로 구성해야 한다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시스템 별 클라이언트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관리시스템에서 궁 별 모니터링을 하여 세밀한 모니터링이 가능하게 한다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 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51659"/>
                  </a:ext>
                </a:extLst>
              </a:tr>
              <a:tr h="3295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10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구축형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7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사용자 긴급상황 발생시 관제 모니터링으로 사용자의 위치 및 알림이 전송되어야 한다</a:t>
                      </a:r>
                      <a:r>
                        <a:rPr lang="en-US" altLang="ko-KR" sz="1100" dirty="0"/>
                        <a:t>. 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IP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카메라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기가아이즈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IP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카메라로 사용자의 긴급상황 파악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관제시스템의 모니터링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6601041"/>
                  </a:ext>
                </a:extLst>
              </a:tr>
              <a:tr h="323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11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구축형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7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서비스 디바이스가 궁 외부로 이동시 관제 시스템으로 알람 기능을 제공해야 한다</a:t>
                      </a:r>
                      <a:r>
                        <a:rPr lang="en-US" altLang="ko-KR" sz="1100" dirty="0"/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GPS,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기가 아이즈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디바이스 위치가 궁 외부일 경우 관제시스템에서 파악 후 디바이스 사용자에게 알림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2014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6572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-920363" y="5007692"/>
            <a:ext cx="3700617" cy="3700617"/>
            <a:chOff x="14769878" y="-959433"/>
            <a:chExt cx="5550926" cy="555092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769878" y="-959433"/>
              <a:ext cx="5550926" cy="555092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725235" y="-1164826"/>
            <a:ext cx="2653965" cy="2653965"/>
            <a:chOff x="-2917796" y="5180952"/>
            <a:chExt cx="3980948" cy="3980948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917796" y="5180952"/>
              <a:ext cx="3980948" cy="3980948"/>
            </a:xfrm>
            <a:prstGeom prst="rect">
              <a:avLst/>
            </a:prstGeom>
          </p:spPr>
        </p:pic>
      </p:grpSp>
      <p:sp>
        <p:nvSpPr>
          <p:cNvPr id="36" name="Object 3"/>
          <p:cNvSpPr txBox="1"/>
          <p:nvPr/>
        </p:nvSpPr>
        <p:spPr>
          <a:xfrm>
            <a:off x="708768" y="768046"/>
            <a:ext cx="4218832" cy="4412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1</a:t>
            </a:r>
            <a:r>
              <a:rPr lang="ko-KR" altLang="en-US" sz="2267" kern="0" spc="-67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일차 산출물</a:t>
            </a:r>
            <a:endParaRPr lang="en-US" sz="2267" kern="0" spc="-67" dirty="0">
              <a:solidFill>
                <a:srgbClr val="3D3D3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7 ExtraBold" pitchFamily="34" charset="0"/>
            </a:endParaRPr>
          </a:p>
        </p:txBody>
      </p:sp>
      <p:sp>
        <p:nvSpPr>
          <p:cNvPr id="38" name="Object 4"/>
          <p:cNvSpPr txBox="1"/>
          <p:nvPr/>
        </p:nvSpPr>
        <p:spPr>
          <a:xfrm>
            <a:off x="676642" y="486545"/>
            <a:ext cx="2908847" cy="3796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67" i="1" dirty="0">
                <a:solidFill>
                  <a:srgbClr val="FF6F4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THEFACESHOP INKLIPQUID" pitchFamily="34" charset="0"/>
              </a:rPr>
              <a:t>Document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977049" y="1242284"/>
            <a:ext cx="8221051" cy="510317"/>
          </a:xfrm>
          <a:prstGeom prst="rect">
            <a:avLst/>
          </a:prstGeom>
          <a:solidFill>
            <a:srgbClr val="F3927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고객 요구사항 조견표</a:t>
            </a:r>
            <a:r>
              <a:rPr lang="en-US" altLang="ko-KR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기술</a:t>
            </a:r>
            <a:r>
              <a:rPr lang="en-US" altLang="ko-KR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533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" name="그룹 1003"/>
          <p:cNvGrpSpPr/>
          <p:nvPr/>
        </p:nvGrpSpPr>
        <p:grpSpPr>
          <a:xfrm>
            <a:off x="658449" y="5983207"/>
            <a:ext cx="375217" cy="375217"/>
            <a:chOff x="17138096" y="503840"/>
            <a:chExt cx="562826" cy="562826"/>
          </a:xfrm>
        </p:grpSpPr>
        <p:pic>
          <p:nvPicPr>
            <p:cNvPr id="11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138096" y="503840"/>
              <a:ext cx="562826" cy="562826"/>
            </a:xfrm>
            <a:prstGeom prst="rect">
              <a:avLst/>
            </a:prstGeom>
          </p:spPr>
        </p:pic>
      </p:grp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F9E7EF9A-C9BB-486B-9FDF-B36294DF6E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6046273"/>
              </p:ext>
            </p:extLst>
          </p:nvPr>
        </p:nvGraphicFramePr>
        <p:xfrm>
          <a:off x="197544" y="1896582"/>
          <a:ext cx="11796911" cy="44743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187">
                  <a:extLst>
                    <a:ext uri="{9D8B030D-6E8A-4147-A177-3AD203B41FA5}">
                      <a16:colId xmlns:a16="http://schemas.microsoft.com/office/drawing/2014/main" val="3348289645"/>
                    </a:ext>
                  </a:extLst>
                </a:gridCol>
                <a:gridCol w="973734">
                  <a:extLst>
                    <a:ext uri="{9D8B030D-6E8A-4147-A177-3AD203B41FA5}">
                      <a16:colId xmlns:a16="http://schemas.microsoft.com/office/drawing/2014/main" val="4207174951"/>
                    </a:ext>
                  </a:extLst>
                </a:gridCol>
                <a:gridCol w="577516">
                  <a:extLst>
                    <a:ext uri="{9D8B030D-6E8A-4147-A177-3AD203B41FA5}">
                      <a16:colId xmlns:a16="http://schemas.microsoft.com/office/drawing/2014/main" val="3523773854"/>
                    </a:ext>
                  </a:extLst>
                </a:gridCol>
                <a:gridCol w="4267149">
                  <a:extLst>
                    <a:ext uri="{9D8B030D-6E8A-4147-A177-3AD203B41FA5}">
                      <a16:colId xmlns:a16="http://schemas.microsoft.com/office/drawing/2014/main" val="294362263"/>
                    </a:ext>
                  </a:extLst>
                </a:gridCol>
                <a:gridCol w="1241281">
                  <a:extLst>
                    <a:ext uri="{9D8B030D-6E8A-4147-A177-3AD203B41FA5}">
                      <a16:colId xmlns:a16="http://schemas.microsoft.com/office/drawing/2014/main" val="4071977482"/>
                    </a:ext>
                  </a:extLst>
                </a:gridCol>
                <a:gridCol w="4197044">
                  <a:extLst>
                    <a:ext uri="{9D8B030D-6E8A-4147-A177-3AD203B41FA5}">
                      <a16:colId xmlns:a16="http://schemas.microsoft.com/office/drawing/2014/main" val="686461739"/>
                    </a:ext>
                  </a:extLst>
                </a:gridCol>
              </a:tblGrid>
              <a:tr h="46621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분야</a:t>
                      </a:r>
                      <a:endParaRPr lang="en-US" altLang="ko-KR" sz="1200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페이지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요구사항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세부 솔루션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기능 및 해결방법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DBB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947581"/>
                  </a:ext>
                </a:extLst>
              </a:tr>
              <a:tr h="396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12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클라우드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갑작스러운 사용자 증가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즉 특정 시기에 트래픽이 폭주하는 상황에서도 서비스 주요 변화 패턴에 유연하게 대처할 수 있어야 한다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클라우드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L/B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938727"/>
                  </a:ext>
                </a:extLst>
              </a:tr>
              <a:tr h="3885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13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클라우드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특성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확장성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장애 대비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비용 등을 종합적으로 고려한 후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적합한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DB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를 선정하여 제시해야한다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클라우드 오로라유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2349358"/>
                  </a:ext>
                </a:extLst>
              </a:tr>
              <a:tr h="3920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14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클라우드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장애 발생 시 영향을 최소화하도록 고가용성을 지원할 수 있어야 한다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클라우드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L/B, A/S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958060"/>
                  </a:ext>
                </a:extLst>
              </a:tr>
              <a:tr h="39204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15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클라우드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8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아키텍쳐는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 내결함성을 갖도록 설계한다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클라우드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L/B, A/S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6516825"/>
                  </a:ext>
                </a:extLst>
              </a:tr>
              <a:tr h="396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16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네트워크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서비스 인프라와 관제시스템 인프라를 구분하여 인프라 구성도를 제시해야한다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매니지드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KT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플랫폼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&lt;-&gt;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고객 구내 장비가 연동되어 실시간 관제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온라인 구성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유지보수가 가능하며 고객은 언제 어디서든 통합 웹으로 서비스 현황 확인 가능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6942156"/>
                  </a:ext>
                </a:extLst>
              </a:tr>
              <a:tr h="3885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17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네트워크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모든 서비스형 시스템은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3Tier(WEB,WAS,DB)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구성으로 하되 웹서버는 모든 서비스를 통틀어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대로 통합하여 제시한다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SecureUTM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국내 타겟 악성코드 </a:t>
                      </a:r>
                      <a:r>
                        <a:rPr lang="ko-KR" altLang="en-US" sz="1100" b="0" kern="1200" dirty="0" err="1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유포지</a:t>
                      </a:r>
                      <a:r>
                        <a:rPr lang="ko-KR" altLang="en-US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100" b="0" kern="1200" dirty="0" err="1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url</a:t>
                      </a:r>
                      <a:r>
                        <a:rPr lang="en-US" altLang="ko-KR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자동 차단 적용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6426381"/>
                  </a:ext>
                </a:extLst>
              </a:tr>
              <a:tr h="38850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18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네트워크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서비스 인프라 및 관제 모니터링 인프라의 네트워크는 이중화로 구성한다</a:t>
                      </a:r>
                      <a:r>
                        <a:rPr lang="en-US" altLang="ko-KR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.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매니지드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네트워크 구성에 필요한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WIFI + SWITCH +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회선종단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SD-WAN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회선을 운용 관리 기반으로 제공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1900356"/>
                  </a:ext>
                </a:extLst>
              </a:tr>
              <a:tr h="3960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19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네트워크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9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제안사에 설치된 웹서버의 보안 방안을 제시해야한다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클린존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DDoS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공격 조기 탐지 및 분석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,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유해 트래픽에 대한 차단 서비스 제공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5568103"/>
                  </a:ext>
                </a:extLst>
              </a:tr>
              <a:tr h="38850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20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네트워크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9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웹서버는 방화벽과 함께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DMZ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에 배치한다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각 궁궐지도 정보는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NAS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에 저장할 수 있도록 구성을 제시한다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SecureUTM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국내 타겟 악성코드 </a:t>
                      </a:r>
                      <a:r>
                        <a:rPr lang="ko-KR" altLang="en-US" sz="1100" b="0" kern="1200" dirty="0" err="1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유포지</a:t>
                      </a:r>
                      <a:r>
                        <a:rPr lang="ko-KR" altLang="en-US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100" b="0" kern="1200" dirty="0" err="1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url</a:t>
                      </a:r>
                      <a:r>
                        <a:rPr lang="en-US" altLang="ko-KR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 </a:t>
                      </a:r>
                      <a:r>
                        <a:rPr lang="ko-KR" altLang="en-US" sz="1100" b="0" kern="1200" dirty="0">
                          <a:solidFill>
                            <a:schemeClr val="tx1"/>
                          </a:solidFill>
                          <a:effectLst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자동 차단 적용</a:t>
                      </a:r>
                      <a:endParaRPr lang="ko-KR" altLang="ko-KR" sz="1100" b="0" kern="1200" dirty="0">
                        <a:solidFill>
                          <a:schemeClr val="tx1"/>
                        </a:solidFill>
                        <a:effectLst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14061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3530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-920363" y="5007692"/>
            <a:ext cx="3700617" cy="3700617"/>
            <a:chOff x="14769878" y="-959433"/>
            <a:chExt cx="5550926" cy="555092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769878" y="-959433"/>
              <a:ext cx="5550926" cy="555092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725235" y="-1164826"/>
            <a:ext cx="2653965" cy="2653965"/>
            <a:chOff x="-2917796" y="5180952"/>
            <a:chExt cx="3980948" cy="3980948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917796" y="5180952"/>
              <a:ext cx="3980948" cy="3980948"/>
            </a:xfrm>
            <a:prstGeom prst="rect">
              <a:avLst/>
            </a:prstGeom>
          </p:spPr>
        </p:pic>
      </p:grpSp>
      <p:grpSp>
        <p:nvGrpSpPr>
          <p:cNvPr id="13" name="그룹 1003"/>
          <p:cNvGrpSpPr/>
          <p:nvPr/>
        </p:nvGrpSpPr>
        <p:grpSpPr>
          <a:xfrm>
            <a:off x="874941" y="5161608"/>
            <a:ext cx="313607" cy="368722"/>
            <a:chOff x="17138096" y="503840"/>
            <a:chExt cx="562826" cy="562826"/>
          </a:xfrm>
        </p:grpSpPr>
        <p:pic>
          <p:nvPicPr>
            <p:cNvPr id="14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138096" y="503840"/>
              <a:ext cx="562826" cy="562826"/>
            </a:xfrm>
            <a:prstGeom prst="rect">
              <a:avLst/>
            </a:prstGeom>
          </p:spPr>
        </p:pic>
      </p:grpSp>
      <p:sp>
        <p:nvSpPr>
          <p:cNvPr id="15" name="직사각형 14"/>
          <p:cNvSpPr/>
          <p:nvPr/>
        </p:nvSpPr>
        <p:spPr>
          <a:xfrm>
            <a:off x="1977049" y="1847978"/>
            <a:ext cx="2321184" cy="337475"/>
          </a:xfrm>
          <a:prstGeom prst="rect">
            <a:avLst/>
          </a:prstGeom>
          <a:solidFill>
            <a:srgbClr val="C7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범위</a:t>
            </a:r>
            <a: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목표</a:t>
            </a:r>
          </a:p>
        </p:txBody>
      </p:sp>
      <p:cxnSp>
        <p:nvCxnSpPr>
          <p:cNvPr id="16" name="직선 연결선 15"/>
          <p:cNvCxnSpPr/>
          <p:nvPr/>
        </p:nvCxnSpPr>
        <p:spPr>
          <a:xfrm>
            <a:off x="676642" y="4027091"/>
            <a:ext cx="11285213" cy="191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5689600" y="1946001"/>
            <a:ext cx="0" cy="47365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0357817"/>
              </p:ext>
            </p:extLst>
          </p:nvPr>
        </p:nvGraphicFramePr>
        <p:xfrm>
          <a:off x="254000" y="2251860"/>
          <a:ext cx="5312404" cy="1774378"/>
        </p:xfrm>
        <a:graphic>
          <a:graphicData uri="http://schemas.openxmlformats.org/drawingml/2006/table">
            <a:tbl>
              <a:tblPr firstRow="1" firstCol="1" bandRow="1"/>
              <a:tblGrid>
                <a:gridCol w="9453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670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566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구분</a:t>
                      </a:r>
                      <a:endParaRPr lang="ko-KR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내용</a:t>
                      </a: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472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사업범위</a:t>
                      </a:r>
                      <a:endParaRPr lang="ko-KR" altLang="ko-KR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0320" marR="20320" marT="20320" marB="203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서울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4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대궁 별 일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100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 이상 방문객 사용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가능 스마트 환경 또는 스마트 기기 구축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472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사업목표</a:t>
                      </a:r>
                      <a:endParaRPr lang="ko-KR" altLang="ko-KR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시각장애인의 자유로운 문화재 관람을 위한 보행 개선 및 충돌 사고 예방을 위한 스마트 환경 구축</a:t>
                      </a: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/>
                        <a:t>비상 알람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데이터 추출 등 환경 관리를 위한 관제 시스템 환경 구축</a:t>
                      </a:r>
                      <a:endParaRPr lang="en-US" altLang="ko-KR" sz="1100" dirty="0"/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dirty="0"/>
                        <a:t>디지털 해설 서비스를 통한 차별 없는 문화재 관람 기회 제공</a:t>
                      </a: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0" name="직사각형 19"/>
          <p:cNvSpPr/>
          <p:nvPr/>
        </p:nvSpPr>
        <p:spPr>
          <a:xfrm>
            <a:off x="7669824" y="1812584"/>
            <a:ext cx="2528276" cy="318533"/>
          </a:xfrm>
          <a:prstGeom prst="rect">
            <a:avLst/>
          </a:prstGeom>
          <a:solidFill>
            <a:srgbClr val="C7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제안사</a:t>
            </a:r>
            <a:endParaRPr lang="ko-KR" altLang="en-US" sz="1600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120166"/>
              </p:ext>
            </p:extLst>
          </p:nvPr>
        </p:nvGraphicFramePr>
        <p:xfrm>
          <a:off x="5803128" y="2255846"/>
          <a:ext cx="6045200" cy="1698621"/>
        </p:xfrm>
        <a:graphic>
          <a:graphicData uri="http://schemas.openxmlformats.org/drawingml/2006/table">
            <a:tbl>
              <a:tblPr firstRow="1" firstCol="1" bandRow="1"/>
              <a:tblGrid>
                <a:gridCol w="11176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75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5665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구분</a:t>
                      </a:r>
                      <a:endParaRPr lang="ko-KR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내용</a:t>
                      </a: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145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보유 기술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/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솔루션</a:t>
                      </a:r>
                      <a:endParaRPr lang="ko-KR" altLang="ko-KR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0320" marR="20320" marT="20320" marB="203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기가 아이즈 프로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센서 컨트롤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관제 시스템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145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주요 참여 사업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 </a:t>
                      </a:r>
                      <a:endParaRPr lang="en-US" altLang="ko-KR" sz="1200" b="1" i="0" u="none" strike="noStrike" kern="1200" baseline="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kern="1200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및 고객</a:t>
                      </a:r>
                      <a:endParaRPr lang="ko-KR" altLang="ko-KR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lvl="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시청각 장애인 관련 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IT 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서비스 제공을 통해 고객에 대한 이해와 관련 사업 경험</a:t>
                      </a: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" name="직사각형 21"/>
          <p:cNvSpPr/>
          <p:nvPr/>
        </p:nvSpPr>
        <p:spPr>
          <a:xfrm>
            <a:off x="1977049" y="4159710"/>
            <a:ext cx="2199688" cy="401797"/>
          </a:xfrm>
          <a:prstGeom prst="rect">
            <a:avLst/>
          </a:prstGeom>
          <a:solidFill>
            <a:srgbClr val="C7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고객사</a:t>
            </a:r>
            <a:endParaRPr lang="ko-KR" altLang="en-US" sz="1600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23" name="표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1745136"/>
              </p:ext>
            </p:extLst>
          </p:nvPr>
        </p:nvGraphicFramePr>
        <p:xfrm>
          <a:off x="254000" y="4683288"/>
          <a:ext cx="5312404" cy="2099867"/>
        </p:xfrm>
        <a:graphic>
          <a:graphicData uri="http://schemas.openxmlformats.org/drawingml/2006/table">
            <a:tbl>
              <a:tblPr firstRow="1" firstCol="1" bandRow="1"/>
              <a:tblGrid>
                <a:gridCol w="9453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670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7909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구분</a:t>
                      </a:r>
                      <a:endParaRPr lang="ko-KR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내용</a:t>
                      </a: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800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고객사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 관련</a:t>
                      </a:r>
                      <a:endParaRPr lang="en-US" altLang="ko-KR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정책 </a:t>
                      </a:r>
                      <a:endParaRPr lang="ko-KR" altLang="ko-KR" sz="12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0320" marR="20320" marT="20320" marB="203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문화재청 시행 문화재 디지털 대전환 </a:t>
                      </a:r>
                      <a:r>
                        <a:rPr lang="en-US" altLang="ko-KR" sz="11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2030 </a:t>
                      </a:r>
                      <a:r>
                        <a:rPr lang="ko-KR" altLang="en-US" sz="11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정책</a:t>
                      </a:r>
                      <a:endParaRPr lang="en-US" altLang="ko-KR" sz="1100" b="1" i="0" u="none" strike="noStrike" baseline="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디지털 취약계층인 노인</a:t>
                      </a:r>
                      <a:r>
                        <a:rPr lang="en-US" altLang="ko-KR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어린이</a:t>
                      </a:r>
                      <a:r>
                        <a:rPr lang="en-US" altLang="ko-KR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장애인</a:t>
                      </a:r>
                      <a:r>
                        <a:rPr lang="en-US" altLang="ko-KR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이주외국인 등에게도 차별 없는 문화재 디지털 향유 서비스를 제공</a:t>
                      </a:r>
                      <a:endParaRPr lang="en-US" altLang="ko-KR" sz="1100" b="1" i="0" u="none" strike="noStrike" kern="1200" baseline="0" dirty="0">
                        <a:solidFill>
                          <a:srgbClr val="000000"/>
                        </a:solidFill>
                        <a:effectLst/>
                        <a:latin typeface="+mn-lt"/>
                        <a:ea typeface="나눔스퀘어 Bold" panose="020B0600000101010101" pitchFamily="50" charset="-127"/>
                        <a:cs typeface="+mn-cs"/>
                      </a:endParaRP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2030</a:t>
                      </a:r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년 까지 문화재 보존</a:t>
                      </a:r>
                      <a:r>
                        <a:rPr lang="en-US" altLang="ko-KR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관리</a:t>
                      </a:r>
                      <a:r>
                        <a:rPr lang="en-US" altLang="ko-KR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활용하는 방식을 디지털로 </a:t>
                      </a:r>
                      <a:r>
                        <a:rPr lang="ko-KR" altLang="en-US" sz="11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대전환하는</a:t>
                      </a:r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계획	</a:t>
                      </a: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3298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고객사</a:t>
                      </a:r>
                      <a:r>
                        <a:rPr lang="ko-KR" altLang="en-US" sz="11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 관련</a:t>
                      </a:r>
                      <a:endParaRPr lang="en-US" altLang="ko-KR" sz="11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1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환경</a:t>
                      </a:r>
                      <a:endParaRPr lang="en-US" altLang="ko-KR" sz="11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디지털 </a:t>
                      </a:r>
                      <a:r>
                        <a:rPr lang="ko-KR" altLang="en-US" sz="110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비대면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전환으로 서비스 제공범위 확대로 </a:t>
                      </a:r>
                      <a:r>
                        <a:rPr lang="ko-KR" altLang="en-US" sz="1100" b="0" i="0" u="none" strike="noStrike" baseline="0" dirty="0" err="1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비대면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콘텐츠 운영 등 진행</a:t>
                      </a:r>
                      <a:endParaRPr lang="en-US" altLang="ko-KR" sz="1100" b="0" i="0" u="none" strike="noStrike" kern="1200" baseline="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주요 업무 중 사회적 가치 실현에 취약계층의 문화 유산 향유 확대 및 장애인 안내 홍보물 제작 및 무장애공간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b="1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배리어프리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조성사업 진행중</a:t>
                      </a: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직사각형 23"/>
          <p:cNvSpPr/>
          <p:nvPr/>
        </p:nvSpPr>
        <p:spPr>
          <a:xfrm>
            <a:off x="7669824" y="4191498"/>
            <a:ext cx="2528276" cy="399483"/>
          </a:xfrm>
          <a:prstGeom prst="rect">
            <a:avLst/>
          </a:prstGeom>
          <a:solidFill>
            <a:srgbClr val="C7E3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경쟁사</a:t>
            </a:r>
          </a:p>
        </p:txBody>
      </p: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052295"/>
              </p:ext>
            </p:extLst>
          </p:nvPr>
        </p:nvGraphicFramePr>
        <p:xfrm>
          <a:off x="5812796" y="4683288"/>
          <a:ext cx="6045200" cy="2102994"/>
        </p:xfrm>
        <a:graphic>
          <a:graphicData uri="http://schemas.openxmlformats.org/drawingml/2006/table">
            <a:tbl>
              <a:tblPr firstRow="1" firstCol="1" bandRow="1"/>
              <a:tblGrid>
                <a:gridCol w="8964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70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17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1515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2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구분</a:t>
                      </a:r>
                      <a:endParaRPr lang="ko-KR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+mn-cs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경쟁솔루션 특징</a:t>
                      </a: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dirty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자사와의 </a:t>
                      </a:r>
                      <a:r>
                        <a:rPr lang="ko-KR" altLang="en-US" sz="1300" b="1" dirty="0" err="1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차별점</a:t>
                      </a:r>
                      <a:endParaRPr lang="ko-KR" altLang="en-US" sz="13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3007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S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</a:t>
                      </a:r>
                    </a:p>
                  </a:txBody>
                  <a:tcPr marL="20320" marR="20320" marT="20320" marB="2032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고정밀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측위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: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기존 위치 측정 솔루션 장비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가격이 높아 농기계 등 적용이 어려웠으나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RTK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기술을 활용하여 비용 절감</a:t>
                      </a: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시각장애인용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AI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서비스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MWC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수상 등 시각장애인용 관련 사업 다수 진행</a:t>
                      </a: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830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L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사</a:t>
                      </a:r>
                    </a:p>
                  </a:txBody>
                  <a:tcPr marL="24965" marR="2496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고정밀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측위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: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서버가 미국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러시아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유럽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중국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일본에서 제공하는 가용 가능한 모든 글로벌 위성 지원</a:t>
                      </a: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 fontAlgn="ctr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터널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교각 아래 등 수신이 어려운 환경에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축위가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가능하도록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IMU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기반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DR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기술 확보 및 개발</a:t>
                      </a:r>
                    </a:p>
                  </a:txBody>
                  <a:tcPr marL="5751" marR="5751" marT="5751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8" name="직사각형 27"/>
          <p:cNvSpPr/>
          <p:nvPr/>
        </p:nvSpPr>
        <p:spPr>
          <a:xfrm>
            <a:off x="1978008" y="1197362"/>
            <a:ext cx="8221051" cy="510317"/>
          </a:xfrm>
          <a:prstGeom prst="rect">
            <a:avLst/>
          </a:prstGeom>
          <a:solidFill>
            <a:srgbClr val="F3927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933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</a:t>
            </a:r>
            <a:r>
              <a:rPr lang="ko-KR" altLang="en-US" sz="2933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참고</a:t>
            </a:r>
            <a:r>
              <a:rPr lang="en-US" altLang="ko-KR" sz="2933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] </a:t>
            </a:r>
            <a:r>
              <a:rPr lang="ko-KR" altLang="en-US" sz="2933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사업현황 분석 정리</a:t>
            </a:r>
          </a:p>
        </p:txBody>
      </p:sp>
      <p:sp>
        <p:nvSpPr>
          <p:cNvPr id="26" name="Object 3">
            <a:extLst>
              <a:ext uri="{FF2B5EF4-FFF2-40B4-BE49-F238E27FC236}">
                <a16:creationId xmlns:a16="http://schemas.microsoft.com/office/drawing/2014/main" id="{67B4293B-1D4C-4746-AB19-9421BF9DDA48}"/>
              </a:ext>
            </a:extLst>
          </p:cNvPr>
          <p:cNvSpPr txBox="1"/>
          <p:nvPr/>
        </p:nvSpPr>
        <p:spPr>
          <a:xfrm>
            <a:off x="708768" y="768046"/>
            <a:ext cx="4218832" cy="4412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1</a:t>
            </a:r>
            <a:r>
              <a:rPr lang="ko-KR" altLang="en-US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일차 산출물</a:t>
            </a:r>
            <a:endParaRPr lang="en-US" sz="2267" kern="0" spc="-67" dirty="0">
              <a:solidFill>
                <a:srgbClr val="3D3D3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7 ExtraBold" pitchFamily="34" charset="0"/>
            </a:endParaRPr>
          </a:p>
        </p:txBody>
      </p:sp>
      <p:sp>
        <p:nvSpPr>
          <p:cNvPr id="27" name="Object 4">
            <a:extLst>
              <a:ext uri="{FF2B5EF4-FFF2-40B4-BE49-F238E27FC236}">
                <a16:creationId xmlns:a16="http://schemas.microsoft.com/office/drawing/2014/main" id="{C06D3D6D-1048-48AE-8174-759869862875}"/>
              </a:ext>
            </a:extLst>
          </p:cNvPr>
          <p:cNvSpPr txBox="1"/>
          <p:nvPr/>
        </p:nvSpPr>
        <p:spPr>
          <a:xfrm>
            <a:off x="676642" y="486545"/>
            <a:ext cx="2908847" cy="3796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67" i="1" dirty="0">
                <a:solidFill>
                  <a:srgbClr val="FF6F4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HEFACESHOP INKLIPQUID" pitchFamily="34" charset="0"/>
              </a:rPr>
              <a:t>Document</a:t>
            </a:r>
          </a:p>
        </p:txBody>
      </p:sp>
    </p:spTree>
    <p:extLst>
      <p:ext uri="{BB962C8B-B14F-4D97-AF65-F5344CB8AC3E}">
        <p14:creationId xmlns:p14="http://schemas.microsoft.com/office/powerpoint/2010/main" val="2600886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-920363" y="5007692"/>
            <a:ext cx="3700617" cy="3700617"/>
            <a:chOff x="14769878" y="-959433"/>
            <a:chExt cx="5550926" cy="555092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769878" y="-959433"/>
              <a:ext cx="5550926" cy="555092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725235" y="-1164826"/>
            <a:ext cx="2653965" cy="2653965"/>
            <a:chOff x="-2917796" y="5180952"/>
            <a:chExt cx="3980948" cy="3980948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917796" y="5180952"/>
              <a:ext cx="3980948" cy="3980948"/>
            </a:xfrm>
            <a:prstGeom prst="rect">
              <a:avLst/>
            </a:prstGeom>
          </p:spPr>
        </p:pic>
      </p:grpSp>
      <p:sp>
        <p:nvSpPr>
          <p:cNvPr id="18" name="직사각형 17"/>
          <p:cNvSpPr/>
          <p:nvPr/>
        </p:nvSpPr>
        <p:spPr>
          <a:xfrm>
            <a:off x="1977049" y="1242284"/>
            <a:ext cx="8221051" cy="510317"/>
          </a:xfrm>
          <a:prstGeom prst="rect">
            <a:avLst/>
          </a:prstGeom>
          <a:solidFill>
            <a:srgbClr val="F3927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제안전략수립서</a:t>
            </a:r>
            <a:endParaRPr lang="ko-KR" altLang="en-US" sz="533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" name="그룹 1003"/>
          <p:cNvGrpSpPr/>
          <p:nvPr/>
        </p:nvGrpSpPr>
        <p:grpSpPr>
          <a:xfrm>
            <a:off x="658449" y="5983207"/>
            <a:ext cx="375217" cy="375217"/>
            <a:chOff x="17138096" y="503840"/>
            <a:chExt cx="562826" cy="562826"/>
          </a:xfrm>
        </p:grpSpPr>
        <p:pic>
          <p:nvPicPr>
            <p:cNvPr id="11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138096" y="503840"/>
              <a:ext cx="562826" cy="562826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3877775" y="1856632"/>
            <a:ext cx="4419600" cy="543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</a:t>
            </a:r>
            <a:r>
              <a:rPr lang="ko-KR" altLang="en-US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기업 경쟁 우위</a:t>
            </a:r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열위 분석</a:t>
            </a:r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]</a:t>
            </a:r>
            <a:endParaRPr lang="en-US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68911"/>
              </p:ext>
            </p:extLst>
          </p:nvPr>
        </p:nvGraphicFramePr>
        <p:xfrm>
          <a:off x="457200" y="2128469"/>
          <a:ext cx="11531600" cy="9842470"/>
        </p:xfrm>
        <a:graphic>
          <a:graphicData uri="http://schemas.openxmlformats.org/drawingml/2006/table">
            <a:tbl>
              <a:tblPr/>
              <a:tblGrid>
                <a:gridCol w="8384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303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067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57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51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1147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43972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12017">
                <a:tc>
                  <a:txBody>
                    <a:bodyPr/>
                    <a:lstStyle/>
                    <a:p>
                      <a:pPr algn="l" fontAlgn="ctr"/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　</a:t>
                      </a:r>
                    </a:p>
                  </a:txBody>
                  <a:tcPr marL="3326" marR="3326" marT="3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</a:t>
                      </a:r>
                    </a:p>
                  </a:txBody>
                  <a:tcPr marL="3326" marR="3326" marT="332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　</a:t>
                      </a:r>
                    </a:p>
                  </a:txBody>
                  <a:tcPr marL="3326" marR="3326" marT="3326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S-Core Dream 6 Bold" panose="020B0703030302020204" pitchFamily="34" charset="-127"/>
                        <a:ea typeface="S-Core Dream 6 Bold" panose="020B0703030302020204" pitchFamily="34" charset="-127"/>
                      </a:endParaRPr>
                    </a:p>
                  </a:txBody>
                  <a:tcPr marL="7483" marR="7483" marT="74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269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분류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요구사항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솔루션명</a:t>
                      </a:r>
                      <a:r>
                        <a:rPr lang="en-US" altLang="ko-KR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3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해결방안</a:t>
                      </a:r>
                      <a:endParaRPr lang="ko-KR" altLang="en-US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자사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비교분석</a:t>
                      </a:r>
                      <a:endParaRPr lang="en-US" altLang="ko-KR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우위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열위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</a:t>
                      </a:r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baseline="0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요구사항 대안방안</a:t>
                      </a:r>
                      <a:endParaRPr lang="ko-KR" altLang="en-US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688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네트워크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보안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 인프라 및 관제 모니터링 인프라의 네트워크는 이중화로 구성한다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altLang="ko-KR" sz="1100" b="0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기업인터넷</a:t>
                      </a:r>
                      <a:r>
                        <a:rPr lang="en-US" altLang="ko-KR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1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네트워크이중화</a:t>
                      </a:r>
                      <a:r>
                        <a:rPr lang="en-US" altLang="ko-KR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)/</a:t>
                      </a:r>
                      <a:endParaRPr lang="ko-KR" altLang="en-US" sz="1100" b="0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네트워크 장비를 이중화로 구성하고 네트워크회선은 기업인터넷을 사용</a:t>
                      </a:r>
                      <a:endParaRPr lang="ko-KR" altLang="en-US" sz="1800" b="0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 algn="l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이중화 구성은 동등이나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기업인터넷자사가 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10G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제공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경쟁사는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5G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제공하여 경쟁사 보다 더 빠른 속도를 제공하는 것 강조</a:t>
                      </a:r>
                      <a:endParaRPr lang="ko-KR" altLang="en-US" sz="11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361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관제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기기등록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변경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위치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접속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Log/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관제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사용서비스 등이 모니터링 되어야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기가 아이즈 프로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실시간 영상 녹화 및 제어와 통합 상황실에서 원격 모니터링으로 클라이언트 별 대처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‘One Click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관제시스템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’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과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‘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시스템 요약 대시보드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’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제시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endParaRPr lang="ko-KR" altLang="en-US" sz="1800" b="0" i="0" u="none" strike="noStrike" baseline="0" dirty="0">
                        <a:solidFill>
                          <a:srgbClr val="3C9BBC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i="0" u="none" strike="noStrike" baseline="0" dirty="0">
                          <a:solidFill>
                            <a:schemeClr val="tx1"/>
                          </a:solidFill>
                          <a:latin typeface="NanumSquare_ac"/>
                        </a:rPr>
                        <a:t>-</a:t>
                      </a:r>
                      <a:endParaRPr lang="ko-KR" altLang="en-US" sz="18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우위</a:t>
                      </a:r>
                      <a:endParaRPr lang="ko-KR" altLang="en-US" sz="11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자사의 관제 시스템은 호텔 방문객 출입관제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침입 뿐만 아니라 경쟁사에 없는 블랙리스트 검출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화재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연기 감지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특정인물 동선 추적 등 더 많은 기능을 가지고 있다는 것을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유무선 네트워크 결합한 통합 관제 플랫폼으로 원격제어와 지능화 특성을 강조 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br>
                        <a:rPr lang="en-US" altLang="ko-KR" sz="1100" b="0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</a:b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안정화된 클라우드 기반으로 통합 시스템도 구축 가능함을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ko-KR" altLang="en-US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318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각 궁 상황에 맞는 음성 길안내 서비스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네비게이션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 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방안을 제시해야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GPS,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궁전 내부지도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문화재 해설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 GPS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와 궁전 내부지도를 이용하여 방문객의 위치에 따른 길 안내와 그 주변을 지날 때의 역사적 사건 등을 설명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KASS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시스템 사용으로 현재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15~30M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정도 차이나는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GPS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를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1M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안팎으로 줄일 수 있음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방문객의 위치를 정확히 파악할 수 있다는 것을 강조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하지만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S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사는 과거 몇 년 전부터 시각장애인들을 위한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AI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서비스를 많이 선보인 상태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서비스의 양과 퀄리티 면에서 부족할 수 있기 때문에 밀리지 않도록 추가적인 개발 필요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89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모든 서비스는 사용자가 음성명령을 통해 실행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제어 되어야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latin typeface="NanumSquare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baseline="0" dirty="0" err="1">
                          <a:solidFill>
                            <a:srgbClr val="000000"/>
                          </a:solidFill>
                          <a:latin typeface="NanumSquare"/>
                        </a:rPr>
                        <a:t>기가지니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latin typeface="NanumSquare"/>
                        </a:rPr>
                        <a:t>(AI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latin typeface="NanumSquare"/>
                        </a:rPr>
                        <a:t>스피커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latin typeface="NanumSquare"/>
                        </a:rPr>
                        <a:t>),</a:t>
                      </a:r>
                      <a:r>
                        <a:rPr lang="ko-KR" altLang="en-US" sz="1100" b="0" i="0" u="none" strike="noStrike" baseline="0" dirty="0">
                          <a:solidFill>
                            <a:srgbClr val="000000"/>
                          </a:solidFill>
                          <a:latin typeface="NanumSquare"/>
                        </a:rPr>
                        <a:t>빅데이터</a:t>
                      </a:r>
                      <a:r>
                        <a:rPr lang="en-US" altLang="ko-KR" sz="1100" b="0" i="0" u="none" strike="noStrike" baseline="0" dirty="0">
                          <a:solidFill>
                            <a:srgbClr val="000000"/>
                          </a:solidFill>
                          <a:latin typeface="NanumSquare"/>
                        </a:rPr>
                        <a:t>/</a:t>
                      </a:r>
                      <a:r>
                        <a:rPr lang="ko-KR" altLang="en-US" sz="11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기가지니</a:t>
                      </a:r>
                      <a:r>
                        <a:rPr lang="ko-KR" altLang="en-US" sz="11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음성인식 서비스를 통한 음성명령 및 음성제어 기능구현	</a:t>
                      </a:r>
                    </a:p>
                    <a:p>
                      <a:endParaRPr lang="en-US" altLang="ko-KR" sz="1100" b="0" i="0" u="none" strike="noStrike" baseline="0" dirty="0">
                        <a:solidFill>
                          <a:srgbClr val="000000"/>
                        </a:solidFill>
                        <a:latin typeface="NanumSquare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+</a:t>
                      </a:r>
                      <a:endParaRPr lang="ko-KR" altLang="en-US" sz="1800" b="0" i="0" u="none" strike="noStrike" baseline="0" dirty="0">
                        <a:solidFill>
                          <a:srgbClr val="3C9BBC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i="0" u="none" strike="noStrike" baseline="0" dirty="0">
                          <a:solidFill>
                            <a:schemeClr val="tx1"/>
                          </a:solidFill>
                          <a:latin typeface="NanumSquare_ac"/>
                        </a:rPr>
                        <a:t>-</a:t>
                      </a:r>
                      <a:endParaRPr lang="ko-KR" altLang="en-US" sz="18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우위</a:t>
                      </a:r>
                      <a:endParaRPr lang="ko-KR" altLang="en-US" sz="11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음성인식 서비스를 활용한 사업은 타사대비 사업 수주율이 높음</a:t>
                      </a:r>
                      <a:r>
                        <a:rPr lang="en-US" altLang="ko-KR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. </a:t>
                      </a:r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관련경험 다수강조</a:t>
                      </a:r>
                      <a:r>
                        <a:rPr lang="en-US" altLang="ko-KR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. </a:t>
                      </a:r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음성 인식률도 높음 강조</a:t>
                      </a:r>
                      <a:endParaRPr lang="ko-KR" altLang="en-US" sz="1100" b="0" i="0" u="none" strike="noStrike" baseline="0" dirty="0">
                        <a:solidFill>
                          <a:srgbClr val="00B0F0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5073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클라우드</a:t>
                      </a:r>
                      <a:endParaRPr lang="en-US" altLang="ko-KR" sz="1100" u="none" strike="noStrike" kern="1200" dirty="0">
                        <a:solidFill>
                          <a:schemeClr val="tx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  <a:p>
                      <a:pPr marL="0" algn="ctr" defTabSz="914400" rtl="0" eaLnBrk="1" fontAlgn="ctr" latinLnBrk="1" hangingPunct="1"/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(AICC)</a:t>
                      </a:r>
                      <a:endParaRPr lang="ko-KR" altLang="en-US" sz="1100" u="none" strike="noStrike" kern="1200" dirty="0">
                        <a:solidFill>
                          <a:schemeClr val="tx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marL="3374" marR="3374" marT="3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1" hangingPunct="1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갑작스러운 사용자 증가 즉</a:t>
                      </a:r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특정 시기에 트래픽이 폭주하는 상황에서도 서비스 수요 변화 패턴에 유연하게 대처할 수 있어야 한다</a:t>
                      </a:r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.</a:t>
                      </a:r>
                    </a:p>
                  </a:txBody>
                  <a:tcPr marL="3374" marR="3374" marT="3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클라우드 서비스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AICC,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기업전용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5G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일일 방문객에 따라 폭주를 방지 하기 위해 변동성이 있는 데이터를 클라우드를 사용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트래픽이 폭주할 수 있는 상황에도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24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시간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365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일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AI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상담이 가능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b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</a:b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회선별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속도 제어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고객망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슬라이스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최다 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edge 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기반의 데이터 전송 및 처리</a:t>
                      </a:r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</a:t>
                      </a:r>
                      <a:b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</a:b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전용 우선순위 </a:t>
                      </a:r>
                      <a:r>
                        <a:rPr lang="ko-KR" alt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제공등의</a:t>
                      </a:r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효과로 기능 구현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경쟁사에서도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클라우스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서비스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AICC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가 존재하며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사용한 만큼 비용을 지불하는 등 서비스도 비슷함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하지만 자사는 경쟁사 대비 보안을 중시하여 여러 보안 장치 도입한 것을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l" fontAlgn="ctr"/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회선별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속도제어와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최다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edge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기반인점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전용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우선순위등의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차별점을 강조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789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납품</a:t>
                      </a: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/>
                        <a:t>서비스 디바이스 통신은 블루투스를 통해 시각장애인 소유의 </a:t>
                      </a:r>
                      <a:r>
                        <a:rPr lang="en-US" altLang="ko-KR" sz="1100" dirty="0"/>
                        <a:t>BYOD</a:t>
                      </a:r>
                      <a:r>
                        <a:rPr lang="ko-KR" altLang="en-US" sz="1100" dirty="0"/>
                        <a:t>와 연동한다</a:t>
                      </a:r>
                      <a:r>
                        <a:rPr lang="en-US" altLang="ko-KR" sz="1100" dirty="0"/>
                        <a:t>. 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블루투스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/ 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디바이스 블루투스를 탑재하여 시각장애인의 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BYOD</a:t>
                      </a:r>
                      <a:r>
                        <a:rPr lang="ko-KR" altLang="en-US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와 연동가능 하게 만든다</a:t>
                      </a:r>
                      <a:r>
                        <a:rPr lang="en-US" altLang="ko-KR" sz="1100" b="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.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0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블루투스 기능은 자사와 경쟁사 모두 가지고 있는 기본적인 시스템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자사는 세계 최대의 오디오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전자제품 브랜드인 하만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카돈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스피커를 탑재하여 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음질 측면에서 경쟁사 보다 뛰어난 것을 강조 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경쟁사에 비해 자사의 블루투스가 더 인지도가 있다는 점을 강조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5" name="Object 3">
            <a:extLst>
              <a:ext uri="{FF2B5EF4-FFF2-40B4-BE49-F238E27FC236}">
                <a16:creationId xmlns:a16="http://schemas.microsoft.com/office/drawing/2014/main" id="{D1CE8A63-3FD9-4F9E-8F29-50FC340EC4A5}"/>
              </a:ext>
            </a:extLst>
          </p:cNvPr>
          <p:cNvSpPr txBox="1"/>
          <p:nvPr/>
        </p:nvSpPr>
        <p:spPr>
          <a:xfrm>
            <a:off x="708768" y="768046"/>
            <a:ext cx="4218832" cy="4412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1</a:t>
            </a:r>
            <a:r>
              <a:rPr lang="ko-KR" altLang="en-US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일차 산출물</a:t>
            </a:r>
            <a:endParaRPr lang="en-US" sz="2267" kern="0" spc="-67" dirty="0">
              <a:solidFill>
                <a:srgbClr val="3D3D3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7 ExtraBold" pitchFamily="34" charset="0"/>
            </a:endParaRPr>
          </a:p>
        </p:txBody>
      </p:sp>
      <p:sp>
        <p:nvSpPr>
          <p:cNvPr id="16" name="Object 4">
            <a:extLst>
              <a:ext uri="{FF2B5EF4-FFF2-40B4-BE49-F238E27FC236}">
                <a16:creationId xmlns:a16="http://schemas.microsoft.com/office/drawing/2014/main" id="{744CDECB-758C-4823-B4D2-4D42A7AC1B25}"/>
              </a:ext>
            </a:extLst>
          </p:cNvPr>
          <p:cNvSpPr txBox="1"/>
          <p:nvPr/>
        </p:nvSpPr>
        <p:spPr>
          <a:xfrm>
            <a:off x="676642" y="486545"/>
            <a:ext cx="2908847" cy="3796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67" i="1" dirty="0">
                <a:solidFill>
                  <a:srgbClr val="FF6F4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HEFACESHOP INKLIPQUID" pitchFamily="34" charset="0"/>
              </a:rPr>
              <a:t>Document</a:t>
            </a:r>
          </a:p>
        </p:txBody>
      </p:sp>
    </p:spTree>
    <p:extLst>
      <p:ext uri="{BB962C8B-B14F-4D97-AF65-F5344CB8AC3E}">
        <p14:creationId xmlns:p14="http://schemas.microsoft.com/office/powerpoint/2010/main" val="3758828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-920363" y="5007692"/>
            <a:ext cx="3700617" cy="3700617"/>
            <a:chOff x="14769878" y="-959433"/>
            <a:chExt cx="5550926" cy="555092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769878" y="-959433"/>
              <a:ext cx="5550926" cy="555092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725235" y="-1164826"/>
            <a:ext cx="2653965" cy="2653965"/>
            <a:chOff x="-2917796" y="5180952"/>
            <a:chExt cx="3980948" cy="3980948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-2917796" y="5180952"/>
              <a:ext cx="3980948" cy="3980948"/>
            </a:xfrm>
            <a:prstGeom prst="rect">
              <a:avLst/>
            </a:prstGeom>
          </p:spPr>
        </p:pic>
      </p:grpSp>
      <p:sp>
        <p:nvSpPr>
          <p:cNvPr id="18" name="직사각형 17"/>
          <p:cNvSpPr/>
          <p:nvPr/>
        </p:nvSpPr>
        <p:spPr>
          <a:xfrm>
            <a:off x="1977049" y="1242284"/>
            <a:ext cx="8221051" cy="510317"/>
          </a:xfrm>
          <a:prstGeom prst="rect">
            <a:avLst/>
          </a:prstGeom>
          <a:solidFill>
            <a:srgbClr val="F3927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제안전략수립서</a:t>
            </a:r>
            <a:endParaRPr lang="ko-KR" altLang="en-US" sz="533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" name="그룹 1003"/>
          <p:cNvGrpSpPr/>
          <p:nvPr/>
        </p:nvGrpSpPr>
        <p:grpSpPr>
          <a:xfrm>
            <a:off x="658449" y="5983207"/>
            <a:ext cx="375217" cy="375217"/>
            <a:chOff x="17138096" y="503840"/>
            <a:chExt cx="562826" cy="562826"/>
          </a:xfrm>
        </p:grpSpPr>
        <p:pic>
          <p:nvPicPr>
            <p:cNvPr id="11" name="Object 12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7138096" y="503840"/>
              <a:ext cx="562826" cy="562826"/>
            </a:xfrm>
            <a:prstGeom prst="rect">
              <a:avLst/>
            </a:prstGeom>
          </p:spPr>
        </p:pic>
      </p:grpSp>
      <p:cxnSp>
        <p:nvCxnSpPr>
          <p:cNvPr id="19" name="직선 연결선 18"/>
          <p:cNvCxnSpPr/>
          <p:nvPr/>
        </p:nvCxnSpPr>
        <p:spPr>
          <a:xfrm>
            <a:off x="9914468" y="10552357"/>
            <a:ext cx="127294" cy="229891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bject 14"/>
          <p:cNvSpPr txBox="1"/>
          <p:nvPr/>
        </p:nvSpPr>
        <p:spPr>
          <a:xfrm>
            <a:off x="4114801" y="1897754"/>
            <a:ext cx="3716303" cy="543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</a:t>
            </a:r>
            <a:r>
              <a:rPr lang="ko-KR" altLang="en-US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핵심 제안 전략 도출</a:t>
            </a:r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]</a:t>
            </a:r>
            <a:endParaRPr lang="en-US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86372"/>
              </p:ext>
            </p:extLst>
          </p:nvPr>
        </p:nvGraphicFramePr>
        <p:xfrm>
          <a:off x="320092" y="2045732"/>
          <a:ext cx="11551816" cy="10359801"/>
        </p:xfrm>
        <a:graphic>
          <a:graphicData uri="http://schemas.openxmlformats.org/drawingml/2006/table">
            <a:tbl>
              <a:tblPr/>
              <a:tblGrid>
                <a:gridCol w="8479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5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22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308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56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8725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04567">
                <a:tc>
                  <a:txBody>
                    <a:bodyPr/>
                    <a:lstStyle/>
                    <a:p>
                      <a:pPr algn="l" fontAlgn="ctr"/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　</a:t>
                      </a:r>
                    </a:p>
                  </a:txBody>
                  <a:tcPr marL="3326" marR="3326" marT="3326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4">
                  <a:txBody>
                    <a:bodyPr/>
                    <a:lstStyle/>
                    <a:p>
                      <a:pPr algn="l" fontAlgn="ctr"/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　</a:t>
                      </a:r>
                    </a:p>
                  </a:txBody>
                  <a:tcPr marL="3326" marR="3326" marT="33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S-Core Dream 6 Bold" panose="020B0703030302020204" pitchFamily="34" charset="-127"/>
                        <a:ea typeface="S-Core Dream 6 Bold" panose="020B0703030302020204" pitchFamily="34" charset="-127"/>
                      </a:endParaRPr>
                    </a:p>
                  </a:txBody>
                  <a:tcPr marL="7483" marR="7483" marT="74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_ac ExtraBold" panose="020B0600000101010101" pitchFamily="50" charset="-127"/>
                        <a:ea typeface="나눔스퀘어_ac ExtraBold" panose="020B0600000101010101" pitchFamily="50" charset="-127"/>
                      </a:endParaRPr>
                    </a:p>
                  </a:txBody>
                  <a:tcPr marL="4989" marR="4989" marT="4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_ac ExtraBold" panose="020B0600000101010101" pitchFamily="50" charset="-127"/>
                        <a:ea typeface="나눔스퀘어_ac ExtraBold" panose="020B0600000101010101" pitchFamily="50" charset="-127"/>
                      </a:endParaRPr>
                    </a:p>
                  </a:txBody>
                  <a:tcPr marL="4989" marR="4989" marT="49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972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분류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요구사항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비교수준</a:t>
                      </a:r>
                      <a:endParaRPr lang="en-US" altLang="ko-KR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우위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열위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8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  <a:r>
                        <a:rPr lang="en-US" altLang="ko-KR" sz="8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</a:t>
                      </a:r>
                      <a:endParaRPr lang="ko-KR" altLang="en-US" sz="8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baseline="0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요구사항 대안방안</a:t>
                      </a:r>
                      <a:endParaRPr lang="ko-KR" altLang="en-US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핵심 전략 </a:t>
                      </a:r>
                      <a:endParaRPr lang="en-US" altLang="ko-KR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(3</a:t>
                      </a:r>
                      <a:r>
                        <a:rPr lang="ko-KR" altLang="en-US" sz="1300" b="1" i="0" u="none" strike="noStrike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개</a:t>
                      </a:r>
                      <a:r>
                        <a:rPr lang="en-US" altLang="ko-KR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</a:t>
                      </a:r>
                      <a:endParaRPr lang="ko-KR" altLang="en-US" sz="1300" b="1" i="0" u="none" strike="noStrike" dirty="0">
                        <a:solidFill>
                          <a:srgbClr val="FFFFFF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1" i="0" u="none" strike="noStrike" dirty="0">
                          <a:solidFill>
                            <a:srgbClr val="FFFFFF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핵심 전략 선정 이유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02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네트워크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보안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 인프라 및 관제 모니터링 인프라의 네트워크는 이중화로 구성한다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이중화 구성은 동등이나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기업인터넷자사가 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10G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제공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경쟁사는</a:t>
                      </a:r>
                      <a:r>
                        <a:rPr lang="en-US" altLang="ko-KR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5G </a:t>
                      </a:r>
                      <a:r>
                        <a:rPr lang="ko-KR" altLang="en-US" sz="11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제공하여 경쟁사 보다 더 빠른 속도를 제공하는 것 강조</a:t>
                      </a:r>
                      <a:endParaRPr lang="ko-KR" altLang="en-US" sz="11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200" b="1" i="0" u="none" strike="noStrike" kern="1200" dirty="0">
                        <a:solidFill>
                          <a:schemeClr val="bg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200" b="1" i="0" u="none" strike="noStrike" kern="1200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882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관제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기기등록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변경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위치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접속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Log/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관제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사용서비스 등이 모니터링 되어야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우위</a:t>
                      </a:r>
                      <a:endParaRPr lang="ko-KR" altLang="en-US" sz="11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자사의 관제 시스템은 호텔 방문객 출입관제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침입 뿐만 아니라 경쟁사에 없는 블랙리스트 검출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화재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연기 감지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특정인물 동선 추적 등 더 많은 기능을 가지고 있다는 것을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유무선 네트워크 결합한 통합 관제 플랫폼으로 원격제어와 지능화 특성을 강조 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br>
                        <a:rPr lang="en-US" altLang="ko-KR" sz="1100" b="0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</a:b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안정화된 클라우드 기반으로 통합 시스템도 구축 가능함을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핵심전략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관제시스템은 전체적으로 모니터링을 할 수 있어야한다고 생각하는데 자사는 경쟁사가 가지고 있는 호텔 투숙객 출입관제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산업 안전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보안 측면 뿐만 아니라 블랙리스트 검출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연기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 화재 여부 실시간 알림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특정 인물 실시간 추적 등 우수한 점을 더 많이 강조 할 수 있음</a:t>
                      </a:r>
                      <a:endParaRPr lang="en-US" altLang="ko-KR" sz="1200" b="1" i="0" u="none" strike="noStrike" kern="1200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200" b="1" i="0" u="none" strike="noStrike" kern="1200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유무선 네트워크 통합 관제 플랫폼이라는 점</a:t>
                      </a:r>
                      <a:r>
                        <a:rPr lang="en-US" altLang="ko-KR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안정화된 클라우드 기반으로 구축된 </a:t>
                      </a:r>
                      <a:r>
                        <a:rPr lang="ko-KR" altLang="en-US" sz="1200" b="1" i="0" u="none" strike="noStrike" kern="120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점을 강조할 수 있음</a:t>
                      </a:r>
                      <a:br>
                        <a:rPr lang="en-US" altLang="ko-KR" sz="12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</a:br>
                      <a:r>
                        <a:rPr lang="ko-KR" altLang="en-US" sz="1200" b="1" i="0" u="none" strike="noStrike" kern="1200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 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02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각 궁 상황에 맞는 음성 길안내 서비스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네비게이션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 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방안을 제시해야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KASS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시스템 사용으로 현재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15~30M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정도 차이나는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GPS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를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1M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안팎으로 줄일 수 있음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방문객의 위치를 정확히 파악할 수 있다는 것을 강조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하지만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S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사는 과거 몇 년 전부터 시각장애인들을 위한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AI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서비스를 많이 선보인 상태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서비스의 양과 퀄리티 면에서 부족할 수 있기 때문에 밀리지 않도록 추가적인 개발 필요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핵심전략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오차가 매우 적은 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GPS 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시스템을 갖추어 시각장애인과의 접촉사고 등 안전 문제를 예방할 수 있다는 점을 강조할 수 있음 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279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서비스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모든 서비스는 사용자가 음성명령을 통해 실행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제어 되어야 한다</a:t>
                      </a:r>
                      <a:r>
                        <a:rPr lang="en-US" altLang="ko-KR" sz="1100" u="none" strike="noStrike" dirty="0"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우위</a:t>
                      </a:r>
                      <a:endParaRPr lang="ko-KR" altLang="en-US" sz="1100" b="1" i="0" u="none" strike="noStrike" baseline="0" dirty="0">
                        <a:solidFill>
                          <a:schemeClr val="tx1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음성인식 서비스를 활용한 사업은 타사대비 사업 수주율이 높음</a:t>
                      </a:r>
                      <a:r>
                        <a:rPr lang="en-US" altLang="ko-KR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. </a:t>
                      </a:r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관련경험 다수강조</a:t>
                      </a:r>
                      <a:r>
                        <a:rPr lang="en-US" altLang="ko-KR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. </a:t>
                      </a:r>
                      <a:r>
                        <a:rPr lang="ko-KR" altLang="en-US" sz="11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음성 인식률도 높음 강조</a:t>
                      </a:r>
                      <a:endParaRPr lang="ko-KR" altLang="en-US" sz="1100" b="0" i="0" u="none" strike="noStrike" baseline="0" dirty="0">
                        <a:solidFill>
                          <a:srgbClr val="00B0F0"/>
                        </a:solidFill>
                        <a:latin typeface="NanumSquare_ac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핵심전략</a:t>
                      </a:r>
                      <a:endParaRPr lang="ko-KR" alt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사업의 수주율이 높다는 뜻은 현재 더 잘 팔리고 있다는 것이며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사람들은 더 인기 많은 상품을 선호하는 경향이 존재하기 때문에 이러한 점을 강조하면 좋을 것이라고 생각됨</a:t>
                      </a:r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수주율이 높아 경험이 많기 때문에 여러 상황에 대한 데이터가 많아 효과적인 서비스가 가능함이 강점</a:t>
                      </a:r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endParaRPr lang="ko-KR" altLang="en-US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3617">
                <a:tc>
                  <a:txBody>
                    <a:bodyPr/>
                    <a:lstStyle/>
                    <a:p>
                      <a:pPr marL="0" algn="ctr" defTabSz="914400" rtl="0" eaLnBrk="1" fontAlgn="ctr" latinLnBrk="1" hangingPunct="1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클라우드</a:t>
                      </a:r>
                      <a:endParaRPr lang="en-US" altLang="ko-KR" sz="1100" u="none" strike="noStrike" kern="1200" dirty="0">
                        <a:solidFill>
                          <a:schemeClr val="tx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  <a:p>
                      <a:pPr marL="0" algn="ctr" defTabSz="914400" rtl="0" eaLnBrk="1" fontAlgn="ctr" latinLnBrk="1" hangingPunct="1"/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(AICC)</a:t>
                      </a:r>
                      <a:endParaRPr lang="ko-KR" altLang="en-US" sz="1100" u="none" strike="noStrike" kern="1200" dirty="0">
                        <a:solidFill>
                          <a:schemeClr val="tx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marL="3374" marR="3374" marT="3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fontAlgn="ctr" latinLnBrk="1" hangingPunct="1"/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갑작스러운 사용자 증가 즉</a:t>
                      </a:r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, </a:t>
                      </a:r>
                      <a:r>
                        <a:rPr lang="ko-KR" altLang="en-US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특정 시기에 트래픽이 폭주하는 상황에서도 서비스 수요 변화 패턴에 유연하게 대처할 수 있어야 한다</a:t>
                      </a:r>
                      <a:r>
                        <a:rPr lang="en-US" altLang="ko-KR" sz="1100" u="none" strike="noStrike" kern="1200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.</a:t>
                      </a:r>
                    </a:p>
                  </a:txBody>
                  <a:tcPr marL="3374" marR="3374" marT="337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경쟁사에서도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클라우스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서비스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AICC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가 존재하며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사용한 만큼 비용을 지불하는 등 서비스도 비슷함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하지만 자사는 경쟁사 대비 보안을 중시하여 여러 보안 장치 도입한 것을 강조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l" fontAlgn="ctr"/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회선별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속도제어와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최다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edge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기반인점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전용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우선순위등의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차별점을 강조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i="0" u="none" strike="noStrike" kern="120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핵심전략</a:t>
                      </a:r>
                      <a:endParaRPr lang="ko-KR" altLang="en-US" sz="1300" b="1" i="0" u="none" strike="noStrike">
                        <a:solidFill>
                          <a:schemeClr val="bg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안정화 된 클라우드 서비스를 기반으로 트래픽 폭주 상황을 예방할 수 있고 강력한 보안으로 데이터 수집 및 보관에 효과적임을 강조</a:t>
                      </a:r>
                      <a:endParaRPr lang="ko-KR" altLang="en-US" sz="13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350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납품</a:t>
                      </a: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/>
                        <a:t>서비스 디바이스 통신은 블루투스를 통해 시각장애인 소유의 </a:t>
                      </a:r>
                      <a:r>
                        <a:rPr lang="en-US" altLang="ko-KR" sz="1100" dirty="0"/>
                        <a:t>BYOD</a:t>
                      </a:r>
                      <a:r>
                        <a:rPr lang="ko-KR" altLang="en-US" sz="1100" dirty="0"/>
                        <a:t>와 연동한다</a:t>
                      </a:r>
                      <a:r>
                        <a:rPr lang="en-US" altLang="ko-KR" sz="1100" dirty="0"/>
                        <a:t>. </a:t>
                      </a:r>
                      <a:endParaRPr lang="ko-KR" altLang="en-US" sz="1100" b="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동등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블루투스 기능은 자사와 경쟁사 모두 가지고 있는 기본적인 시스템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.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자사는 세계 최대의 오디오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전자제품 브랜드인 하만 </a:t>
                      </a:r>
                      <a:r>
                        <a:rPr lang="ko-KR" altLang="en-US" sz="1100" b="1" i="0" u="none" strike="noStrike" dirty="0" err="1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카돈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스피커를 탑재하여  </a:t>
                      </a:r>
                      <a:r>
                        <a:rPr lang="en-US" altLang="ko-KR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</a:t>
                      </a: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음질 측면에서 경쟁사 보다 뛰어난 것을 강조 </a:t>
                      </a: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endParaRPr lang="en-US" altLang="ko-KR" sz="11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None/>
                        <a:tabLst/>
                        <a:defRPr/>
                      </a:pPr>
                      <a:r>
                        <a:rPr lang="ko-KR" altLang="en-US" sz="11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경쟁사에 비해 자사의 블루투스가 더 인지도가 있다는 점을 강조</a:t>
                      </a: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3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01387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2249" marR="2249" marT="224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300" b="1" i="0" u="none" strike="noStrike" dirty="0">
                        <a:solidFill>
                          <a:schemeClr val="tx1"/>
                        </a:solidFill>
                        <a:effectLst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300" b="1" i="0" u="none" strike="noStrike" kern="1200" baseline="0" dirty="0">
                        <a:solidFill>
                          <a:srgbClr val="3D9BBD"/>
                        </a:solidFill>
                        <a:effectLst/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  <a:cs typeface="+mn-cs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300" b="1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3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3326" marR="3326" marT="332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5" name="Object 3">
            <a:extLst>
              <a:ext uri="{FF2B5EF4-FFF2-40B4-BE49-F238E27FC236}">
                <a16:creationId xmlns:a16="http://schemas.microsoft.com/office/drawing/2014/main" id="{28E0FBDC-5A8D-4995-BCFF-93A5EAB31803}"/>
              </a:ext>
            </a:extLst>
          </p:cNvPr>
          <p:cNvSpPr txBox="1"/>
          <p:nvPr/>
        </p:nvSpPr>
        <p:spPr>
          <a:xfrm>
            <a:off x="708768" y="768046"/>
            <a:ext cx="4218832" cy="4412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2</a:t>
            </a:r>
            <a:r>
              <a:rPr lang="ko-KR" altLang="en-US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일차 산출물</a:t>
            </a:r>
            <a:endParaRPr lang="en-US" sz="2267" kern="0" spc="-67" dirty="0">
              <a:solidFill>
                <a:srgbClr val="3D3D3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7 ExtraBold" pitchFamily="34" charset="0"/>
            </a:endParaRPr>
          </a:p>
        </p:txBody>
      </p:sp>
      <p:sp>
        <p:nvSpPr>
          <p:cNvPr id="16" name="Object 4">
            <a:extLst>
              <a:ext uri="{FF2B5EF4-FFF2-40B4-BE49-F238E27FC236}">
                <a16:creationId xmlns:a16="http://schemas.microsoft.com/office/drawing/2014/main" id="{CDA02C0C-E9B7-4F68-B8A1-6956FEA10D9D}"/>
              </a:ext>
            </a:extLst>
          </p:cNvPr>
          <p:cNvSpPr txBox="1"/>
          <p:nvPr/>
        </p:nvSpPr>
        <p:spPr>
          <a:xfrm>
            <a:off x="676642" y="486545"/>
            <a:ext cx="2908847" cy="3796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67" i="1" dirty="0">
                <a:solidFill>
                  <a:srgbClr val="FF6F4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HEFACESHOP INKLIPQUID" pitchFamily="34" charset="0"/>
              </a:rPr>
              <a:t>Document</a:t>
            </a:r>
          </a:p>
        </p:txBody>
      </p:sp>
    </p:spTree>
    <p:extLst>
      <p:ext uri="{BB962C8B-B14F-4D97-AF65-F5344CB8AC3E}">
        <p14:creationId xmlns:p14="http://schemas.microsoft.com/office/powerpoint/2010/main" val="3640621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2" name="그룹 1002"/>
          <p:cNvGrpSpPr/>
          <p:nvPr/>
        </p:nvGrpSpPr>
        <p:grpSpPr>
          <a:xfrm>
            <a:off x="-920363" y="5007692"/>
            <a:ext cx="3700617" cy="3700617"/>
            <a:chOff x="14769878" y="-959433"/>
            <a:chExt cx="5550926" cy="5550926"/>
          </a:xfrm>
        </p:grpSpPr>
        <p:pic>
          <p:nvPicPr>
            <p:cNvPr id="6" name="Object 5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769878" y="-959433"/>
              <a:ext cx="5550926" cy="5550926"/>
            </a:xfrm>
            <a:prstGeom prst="rect">
              <a:avLst/>
            </a:prstGeom>
          </p:spPr>
        </p:pic>
      </p:grpSp>
      <p:grpSp>
        <p:nvGrpSpPr>
          <p:cNvPr id="1008" name="그룹 1008"/>
          <p:cNvGrpSpPr/>
          <p:nvPr/>
        </p:nvGrpSpPr>
        <p:grpSpPr>
          <a:xfrm>
            <a:off x="8725235" y="-1164826"/>
            <a:ext cx="2653965" cy="2653965"/>
            <a:chOff x="-2917796" y="5180952"/>
            <a:chExt cx="3980948" cy="3980948"/>
          </a:xfrm>
        </p:grpSpPr>
        <p:pic>
          <p:nvPicPr>
            <p:cNvPr id="37" name="Object 36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-2917796" y="5180952"/>
              <a:ext cx="3980948" cy="3980948"/>
            </a:xfrm>
            <a:prstGeom prst="rect">
              <a:avLst/>
            </a:prstGeom>
          </p:spPr>
        </p:pic>
      </p:grpSp>
      <p:sp>
        <p:nvSpPr>
          <p:cNvPr id="36" name="Object 3"/>
          <p:cNvSpPr txBox="1"/>
          <p:nvPr/>
        </p:nvSpPr>
        <p:spPr>
          <a:xfrm>
            <a:off x="708768" y="768046"/>
            <a:ext cx="4218832" cy="4412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2</a:t>
            </a:r>
            <a:r>
              <a:rPr lang="ko-KR" altLang="en-US" sz="2267" kern="0" spc="-67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-Core Dream 7 ExtraBold" pitchFamily="34" charset="0"/>
              </a:rPr>
              <a:t>일차 산출물</a:t>
            </a:r>
            <a:endParaRPr lang="en-US" sz="2267" kern="0" spc="-67" dirty="0">
              <a:solidFill>
                <a:srgbClr val="3D3D3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-Core Dream 7 ExtraBold" pitchFamily="34" charset="0"/>
            </a:endParaRPr>
          </a:p>
        </p:txBody>
      </p:sp>
      <p:sp>
        <p:nvSpPr>
          <p:cNvPr id="38" name="Object 4"/>
          <p:cNvSpPr txBox="1"/>
          <p:nvPr/>
        </p:nvSpPr>
        <p:spPr>
          <a:xfrm>
            <a:off x="676642" y="486545"/>
            <a:ext cx="2908847" cy="3796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867" i="1" dirty="0">
                <a:solidFill>
                  <a:srgbClr val="FF6F40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THEFACESHOP INKLIPQUID" pitchFamily="34" charset="0"/>
              </a:rPr>
              <a:t>Document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977049" y="1242284"/>
            <a:ext cx="8221051" cy="510317"/>
          </a:xfrm>
          <a:prstGeom prst="rect">
            <a:avLst/>
          </a:prstGeom>
          <a:solidFill>
            <a:srgbClr val="F3927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933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제안전략수립서</a:t>
            </a:r>
            <a:endParaRPr lang="ko-KR" altLang="en-US" sz="533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0" name="그룹 1003"/>
          <p:cNvGrpSpPr/>
          <p:nvPr/>
        </p:nvGrpSpPr>
        <p:grpSpPr>
          <a:xfrm>
            <a:off x="658449" y="5983207"/>
            <a:ext cx="375217" cy="375217"/>
            <a:chOff x="17138096" y="503840"/>
            <a:chExt cx="562826" cy="562826"/>
          </a:xfrm>
        </p:grpSpPr>
        <p:pic>
          <p:nvPicPr>
            <p:cNvPr id="11" name="Object 1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7138096" y="503840"/>
              <a:ext cx="562826" cy="562826"/>
            </a:xfrm>
            <a:prstGeom prst="rect">
              <a:avLst/>
            </a:prstGeom>
          </p:spPr>
        </p:pic>
      </p:grpSp>
      <p:cxnSp>
        <p:nvCxnSpPr>
          <p:cNvPr id="19" name="직선 연결선 18"/>
          <p:cNvCxnSpPr/>
          <p:nvPr/>
        </p:nvCxnSpPr>
        <p:spPr>
          <a:xfrm>
            <a:off x="9914468" y="10552357"/>
            <a:ext cx="127294" cy="229891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0587311"/>
              </p:ext>
            </p:extLst>
          </p:nvPr>
        </p:nvGraphicFramePr>
        <p:xfrm>
          <a:off x="6070661" y="2362201"/>
          <a:ext cx="5727365" cy="4366900"/>
        </p:xfrm>
        <a:graphic>
          <a:graphicData uri="http://schemas.openxmlformats.org/drawingml/2006/table">
            <a:tbl>
              <a:tblPr/>
              <a:tblGrid>
                <a:gridCol w="12953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320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85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구분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dirty="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핵심전략에 따른 기대효과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7002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 재무적 효과</a:t>
                      </a:r>
                      <a:endParaRPr lang="en-US" altLang="ko-KR" sz="1300" b="1" i="0" u="none" strike="noStrike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(</a:t>
                      </a:r>
                      <a:r>
                        <a:rPr lang="ko-KR" alt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정량적</a:t>
                      </a:r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</a:t>
                      </a:r>
                      <a:endParaRPr lang="ko-KR" altLang="en-US" sz="800" b="1" i="0" u="none" strike="noStrike" dirty="0">
                        <a:solidFill>
                          <a:srgbClr val="0070C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클라우드 기반 자원 사용으로 효율적인 인프라 구성 및 비용절감</a:t>
                      </a:r>
                      <a:endParaRPr lang="ko-KR" altLang="en-US" sz="12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클라우드 도입 시 </a:t>
                      </a: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30%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운영 비용 감소</a:t>
                      </a:r>
                      <a:endParaRPr lang="ko-KR" altLang="en-US" sz="12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인프라 구축이 아닌 월 단위 구독 비용</a:t>
                      </a: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200" b="1" i="0" u="none" strike="noStrike" kern="1200" baseline="0" dirty="0" err="1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Opex</a:t>
                      </a: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으로 비용 절감</a:t>
                      </a:r>
                      <a:endParaRPr lang="ko-KR" altLang="en-US" sz="12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시각 장애인 방문객 수 </a:t>
                      </a: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20%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증가</a:t>
                      </a:r>
                      <a:endParaRPr lang="ko-KR" altLang="en-US" sz="12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문화재 관람 및 사고 예방을 통해 사고 피해 보상액 및 민원감소</a:t>
                      </a:r>
                      <a:endParaRPr lang="ko-KR" altLang="en-US" sz="12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관련 민원 </a:t>
                      </a: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20%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이상 감소</a:t>
                      </a:r>
                      <a:endParaRPr lang="ko-KR" altLang="en-US" sz="12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 fontAlgn="ctr"/>
                      <a:r>
                        <a:rPr lang="en-US" altLang="ko-KR" sz="1300" b="1" i="0" u="none" strike="noStrike" baseline="0" dirty="0">
                          <a:solidFill>
                            <a:srgbClr val="0070C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-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7002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 비재무적 효과</a:t>
                      </a:r>
                      <a:endParaRPr lang="en-US" altLang="ko-KR" sz="1300" b="1" i="0" u="none" strike="noStrike" kern="1200" dirty="0">
                        <a:solidFill>
                          <a:srgbClr val="00000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(</a:t>
                      </a:r>
                      <a:r>
                        <a:rPr lang="ko-KR" alt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정성적</a:t>
                      </a:r>
                      <a:r>
                        <a:rPr lang="en-US" altLang="ko-KR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)</a:t>
                      </a:r>
                      <a:r>
                        <a:rPr lang="ko-KR" altLang="en-US" sz="13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altLang="ko-KR" sz="1200" b="1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 문화재 관리본부의 </a:t>
                      </a: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22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년 주요 업무 계획 내 ‘궁 </a:t>
                      </a:r>
                      <a:r>
                        <a:rPr lang="ko-KR" altLang="en-US" sz="1200" b="1" i="0" u="none" strike="noStrike" kern="1200" baseline="0" dirty="0" err="1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무장애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 공간 조성사업’ 목표달성</a:t>
                      </a:r>
                      <a:endParaRPr lang="ko-KR" altLang="en-US" sz="12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 장애인 대상 차별화된 프로그램으로 현장 대응력 개선</a:t>
                      </a:r>
                      <a:endParaRPr lang="en-US" altLang="ko-KR" sz="1200" b="1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AI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 해설 서비스 우수 업체 선정</a:t>
                      </a:r>
                      <a:endParaRPr lang="en-US" altLang="ko-KR" sz="1200" b="1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시각장애인의 관람의 도움을 주어 편의를 증진 </a:t>
                      </a:r>
                      <a:endParaRPr lang="en-US" altLang="ko-KR" sz="1200" b="1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궁 사업소의 문화 컨텐츠 발굴</a:t>
                      </a:r>
                      <a:endParaRPr lang="en-US" altLang="ko-KR" sz="1200" b="1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궁 사업소의 성장기반 구축</a:t>
                      </a:r>
                      <a:endParaRPr lang="en-US" altLang="ko-KR" sz="1200" b="1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1" i="0" u="none" strike="noStrike" baseline="0" dirty="0">
                          <a:solidFill>
                            <a:srgbClr val="00B0F0"/>
                          </a:solidFill>
                          <a:latin typeface="나눔스퀘어"/>
                        </a:rPr>
                        <a:t>다른 장애인을 대상으로 하는 프로그램으로 확장 적용 가능</a:t>
                      </a:r>
                      <a:endParaRPr lang="en-US" altLang="ko-KR" sz="1200" b="1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indent="0">
                        <a:buFontTx/>
                        <a:buNone/>
                      </a:pPr>
                      <a:endParaRPr lang="ko-KR" altLang="en-US" sz="1200" b="1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1" i="0" u="none" strike="noStrike" dirty="0">
                        <a:solidFill>
                          <a:srgbClr val="0070C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581100"/>
              </p:ext>
            </p:extLst>
          </p:nvPr>
        </p:nvGraphicFramePr>
        <p:xfrm>
          <a:off x="672826" y="2362201"/>
          <a:ext cx="5232400" cy="4366899"/>
        </p:xfrm>
        <a:graphic>
          <a:graphicData uri="http://schemas.openxmlformats.org/drawingml/2006/table">
            <a:tbl>
              <a:tblPr/>
              <a:tblGrid>
                <a:gridCol w="2455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45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20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064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고객의 숨은 요구사항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제안항목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3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  <a:cs typeface="+mn-cs"/>
                        </a:rPr>
                        <a:t>추가 제안 내용</a:t>
                      </a:r>
                      <a:endParaRPr lang="en-US" altLang="ko-KR" sz="1300" b="0" i="0" u="none" strike="noStrike" kern="1200" dirty="0">
                        <a:solidFill>
                          <a:schemeClr val="bg1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D9B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893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1" i="0" u="none" strike="noStrike" baseline="0" dirty="0">
                          <a:solidFill>
                            <a:srgbClr val="000000"/>
                          </a:solidFill>
                          <a:latin typeface="NanumSquare_ac"/>
                        </a:rPr>
                        <a:t>일부 혹은 전체를 </a:t>
                      </a:r>
                      <a:r>
                        <a:rPr lang="en-US" altLang="ko-KR" sz="1200" b="1" i="0" u="none" strike="noStrike" baseline="0" dirty="0">
                          <a:solidFill>
                            <a:srgbClr val="000000"/>
                          </a:solidFill>
                          <a:latin typeface="NanumSquare_ac"/>
                        </a:rPr>
                        <a:t>CLOUD</a:t>
                      </a:r>
                      <a:r>
                        <a:rPr lang="ko-KR" altLang="en-US" sz="1200" b="1" i="0" u="none" strike="noStrike" baseline="0" dirty="0">
                          <a:solidFill>
                            <a:srgbClr val="000000"/>
                          </a:solidFill>
                          <a:latin typeface="NanumSquare_ac"/>
                        </a:rPr>
                        <a:t>로 구성</a:t>
                      </a:r>
                      <a:endParaRPr lang="ko-KR" altLang="en-US" sz="1200" b="0" i="0" u="none" strike="noStrike" baseline="0" dirty="0">
                        <a:solidFill>
                          <a:srgbClr val="006FC0"/>
                        </a:solidFill>
                        <a:latin typeface="NanumSquare_ac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	</a:t>
                      </a:r>
                      <a:r>
                        <a:rPr lang="ko-KR" altLang="en-US" sz="1200" b="1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클라우드</a:t>
                      </a:r>
                      <a:r>
                        <a:rPr lang="ko-KR" altLang="en-US" sz="1200" b="0" i="0" u="none" strike="noStrike" baseline="0" dirty="0">
                          <a:solidFill>
                            <a:srgbClr val="00B0F0"/>
                          </a:solidFill>
                          <a:latin typeface="NanumSquare_ac"/>
                        </a:rPr>
                        <a:t>	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="1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하이브리드 클라우드 제안</a:t>
                      </a:r>
                      <a:endParaRPr lang="ko-KR" altLang="en-US" sz="1200" b="0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b="1" i="0" u="none" strike="noStrike" kern="1200" baseline="0" dirty="0" err="1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온프레미스와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 클라우드 둘 다 컨트롤이 가능한 관리 툴 추가 제안</a:t>
                      </a:r>
                      <a:r>
                        <a:rPr lang="ko-KR" altLang="en-US" sz="1200" b="0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</a:p>
                    <a:p>
                      <a:pPr algn="ctr" fontAlgn="ctr"/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910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　공개 </a:t>
                      </a:r>
                      <a:r>
                        <a:rPr lang="en-US" altLang="ko-KR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SW</a:t>
                      </a:r>
                      <a:r>
                        <a:rPr lang="ko-KR" alt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로 전환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클라우드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상용</a:t>
                      </a: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SW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를 공개</a:t>
                      </a:r>
                      <a:r>
                        <a:rPr lang="en-US" altLang="ko-KR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SW</a:t>
                      </a:r>
                      <a:r>
                        <a:rPr lang="ko-KR" altLang="en-US" sz="1200" b="1" i="0" u="none" strike="noStrike" kern="1200" baseline="0" dirty="0">
                          <a:solidFill>
                            <a:srgbClr val="00B0F0"/>
                          </a:solidFill>
                          <a:latin typeface="+mn-lt"/>
                          <a:ea typeface="+mn-ea"/>
                          <a:cs typeface="+mn-cs"/>
                        </a:rPr>
                        <a:t>로 전환하면서 추후 비용 절감 및 운영 부담 절감	</a:t>
                      </a:r>
                      <a:endParaRPr lang="en-US" altLang="ko-KR" sz="1200" b="1" i="0" u="none" strike="noStrike" kern="1200" baseline="0" dirty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　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9821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chemeClr val="tx1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보안 이슈에 대해 암호화 및 취약점 진단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네트워크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/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보안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　</a:t>
                      </a:r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Secure gate(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클라우드형 개인정보 보안서비스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)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로 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PC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관리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방화벽 기능으로 개인정보 유출 차단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유해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, 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피싱 사이트 차단</a:t>
                      </a:r>
                      <a:endParaRPr lang="en-US" altLang="ko-KR" sz="1200" b="0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보안기능 및 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IP-sec VPN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기능이 탑재된 </a:t>
                      </a:r>
                      <a:r>
                        <a:rPr lang="en-US" altLang="ko-KR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GWS</a:t>
                      </a:r>
                      <a:r>
                        <a:rPr lang="ko-KR" altLang="en-US" sz="1200" b="1" i="0" u="none" strike="noStrike" dirty="0">
                          <a:solidFill>
                            <a:srgbClr val="00B0F0"/>
                          </a:solidFill>
                          <a:effectLst/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을 제안</a:t>
                      </a:r>
                      <a:endParaRPr lang="en-US" altLang="ko-KR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  <a:p>
                      <a:pPr algn="ctr" fontAlgn="ctr"/>
                      <a:endParaRPr lang="ko-KR" altLang="en-US" sz="1200" b="1" i="0" u="none" strike="noStrike" dirty="0">
                        <a:solidFill>
                          <a:srgbClr val="00B0F0"/>
                        </a:solidFill>
                        <a:effectLst/>
                        <a:latin typeface="나눔스퀘어 ExtraBold" panose="020B0600000101010101" pitchFamily="50" charset="-127"/>
                        <a:ea typeface="나눔스퀘어 ExtraBold" panose="020B0600000101010101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" name="Object 14"/>
          <p:cNvSpPr txBox="1"/>
          <p:nvPr/>
        </p:nvSpPr>
        <p:spPr>
          <a:xfrm>
            <a:off x="4212509" y="1800920"/>
            <a:ext cx="3716303" cy="543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</a:t>
            </a:r>
            <a:r>
              <a:rPr lang="ko-KR" altLang="en-US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추가제안</a:t>
            </a:r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기대효과</a:t>
            </a:r>
            <a:r>
              <a:rPr lang="en-US" altLang="ko-KR" sz="2933" kern="0" spc="-133" dirty="0">
                <a:solidFill>
                  <a:srgbClr val="3D3D3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]</a:t>
            </a:r>
            <a:endParaRPr lang="en-US" sz="16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1190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BDD1FEE2-4CFA-4212-8211-A4D4BE2E3241}"/>
              </a:ext>
            </a:extLst>
          </p:cNvPr>
          <p:cNvSpPr/>
          <p:nvPr/>
        </p:nvSpPr>
        <p:spPr>
          <a:xfrm>
            <a:off x="4475" y="0"/>
            <a:ext cx="12206847" cy="6870228"/>
          </a:xfrm>
          <a:prstGeom prst="rect">
            <a:avLst/>
          </a:prstGeom>
          <a:solidFill>
            <a:schemeClr val="accent1">
              <a:lumMod val="40000"/>
              <a:lumOff val="6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38956" y="539584"/>
            <a:ext cx="53072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2-2. </a:t>
            </a:r>
            <a:r>
              <a:rPr lang="ko-KR" altLang="en-US" sz="2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사업 추진 전략 및 핵심 성공 요인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1198" y="139711"/>
            <a:ext cx="2814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제안개요</a:t>
            </a:r>
          </a:p>
        </p:txBody>
      </p:sp>
      <p:grpSp>
        <p:nvGrpSpPr>
          <p:cNvPr id="106" name="그룹 105"/>
          <p:cNvGrpSpPr/>
          <p:nvPr/>
        </p:nvGrpSpPr>
        <p:grpSpPr>
          <a:xfrm>
            <a:off x="-14846" y="1053140"/>
            <a:ext cx="12206847" cy="701496"/>
            <a:chOff x="-7424" y="1042180"/>
            <a:chExt cx="12206847" cy="701496"/>
          </a:xfrm>
        </p:grpSpPr>
        <p:sp>
          <p:nvSpPr>
            <p:cNvPr id="107" name="직사각형 106"/>
            <p:cNvSpPr/>
            <p:nvPr/>
          </p:nvSpPr>
          <p:spPr>
            <a:xfrm>
              <a:off x="-7424" y="1085325"/>
              <a:ext cx="12199423" cy="65835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11" name="직사각형 110"/>
            <p:cNvSpPr/>
            <p:nvPr/>
          </p:nvSpPr>
          <p:spPr>
            <a:xfrm>
              <a:off x="0" y="1042180"/>
              <a:ext cx="12199423" cy="66195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10699135" y="196455"/>
            <a:ext cx="1500290" cy="569387"/>
            <a:chOff x="123760" y="101978"/>
            <a:chExt cx="1500290" cy="569387"/>
          </a:xfrm>
        </p:grpSpPr>
        <p:sp>
          <p:nvSpPr>
            <p:cNvPr id="49" name="TextBox 48">
              <a:hlinkClick r:id="rId3" action="ppaction://hlinkfile"/>
              <a:extLst>
                <a:ext uri="{FF2B5EF4-FFF2-40B4-BE49-F238E27FC236}">
                  <a16:creationId xmlns:a16="http://schemas.microsoft.com/office/drawing/2014/main" id="{B0EE6D00-558C-48B9-87A9-0421233DD714}"/>
                </a:ext>
              </a:extLst>
            </p:cNvPr>
            <p:cNvSpPr txBox="1"/>
            <p:nvPr/>
          </p:nvSpPr>
          <p:spPr>
            <a:xfrm>
              <a:off x="503230" y="101978"/>
              <a:ext cx="1120820" cy="56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문화재관리본부</a:t>
              </a:r>
              <a:endParaRPr lang="en-US" altLang="ko-KR" sz="11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ko-KR" altLang="en-US" sz="2000" dirty="0"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궁사업소</a:t>
              </a:r>
            </a:p>
          </p:txBody>
        </p:sp>
        <p:pic>
          <p:nvPicPr>
            <p:cNvPr id="50" name="Picture 8" descr="https://upload.wikimedia.org/wikipedia/commons/thumb/a/ad/Taegeuk.svg/150px-Taegeuk.svg.png">
              <a:extLst>
                <a:ext uri="{FF2B5EF4-FFF2-40B4-BE49-F238E27FC236}">
                  <a16:creationId xmlns:a16="http://schemas.microsoft.com/office/drawing/2014/main" id="{B3545ACE-D5F3-4F04-8051-E1C5BE634B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760" y="146567"/>
              <a:ext cx="426304" cy="4263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1" name="모서리가 둥근 직사각형 50"/>
          <p:cNvSpPr/>
          <p:nvPr/>
        </p:nvSpPr>
        <p:spPr>
          <a:xfrm>
            <a:off x="338959" y="1797768"/>
            <a:ext cx="11687203" cy="4631910"/>
          </a:xfrm>
          <a:prstGeom prst="roundRect">
            <a:avLst>
              <a:gd name="adj" fmla="val 11015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ctr"/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en-US" altLang="ko-KR" dirty="0"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143436" y="465994"/>
            <a:ext cx="10488696" cy="70085"/>
            <a:chOff x="460527" y="1755765"/>
            <a:chExt cx="11342263" cy="102975"/>
          </a:xfrm>
        </p:grpSpPr>
        <p:grpSp>
          <p:nvGrpSpPr>
            <p:cNvPr id="18" name="그룹 17"/>
            <p:cNvGrpSpPr/>
            <p:nvPr/>
          </p:nvGrpSpPr>
          <p:grpSpPr>
            <a:xfrm>
              <a:off x="460527" y="1755765"/>
              <a:ext cx="3205962" cy="102975"/>
              <a:chOff x="493899" y="1218690"/>
              <a:chExt cx="3205962" cy="102975"/>
            </a:xfrm>
          </p:grpSpPr>
          <p:sp>
            <p:nvSpPr>
              <p:cNvPr id="22" name="직사각형 21"/>
              <p:cNvSpPr/>
              <p:nvPr/>
            </p:nvSpPr>
            <p:spPr>
              <a:xfrm>
                <a:off x="493899" y="1219200"/>
                <a:ext cx="1602981" cy="102465"/>
              </a:xfrm>
              <a:prstGeom prst="rect">
                <a:avLst/>
              </a:prstGeom>
              <a:solidFill>
                <a:srgbClr val="0538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3" name="직사각형 22"/>
              <p:cNvSpPr/>
              <p:nvPr/>
            </p:nvSpPr>
            <p:spPr>
              <a:xfrm>
                <a:off x="2096880" y="1218690"/>
                <a:ext cx="1602981" cy="102465"/>
              </a:xfrm>
              <a:prstGeom prst="rect">
                <a:avLst/>
              </a:prstGeom>
              <a:solidFill>
                <a:srgbClr val="E402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19" name="직사각형 18"/>
            <p:cNvSpPr/>
            <p:nvPr/>
          </p:nvSpPr>
          <p:spPr>
            <a:xfrm>
              <a:off x="3666489" y="1755765"/>
              <a:ext cx="8136301" cy="10246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6296183" y="2031670"/>
            <a:ext cx="5590188" cy="1149969"/>
            <a:chOff x="1161540" y="3415704"/>
            <a:chExt cx="6412433" cy="2007473"/>
          </a:xfrm>
        </p:grpSpPr>
        <p:sp>
          <p:nvSpPr>
            <p:cNvPr id="24" name="직사각형 23"/>
            <p:cNvSpPr/>
            <p:nvPr/>
          </p:nvSpPr>
          <p:spPr>
            <a:xfrm>
              <a:off x="1161540" y="3458697"/>
              <a:ext cx="6390270" cy="19644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600" dirty="0">
                <a:solidFill>
                  <a:schemeClr val="tx1"/>
                </a:solidFill>
              </a:endParaRPr>
            </a:p>
            <a:p>
              <a:r>
                <a:rPr lang="en-US" altLang="ko-KR" sz="1600" dirty="0">
                  <a:solidFill>
                    <a:schemeClr val="tx1"/>
                  </a:solidFill>
                </a:rPr>
                <a:t>- </a:t>
              </a:r>
              <a:r>
                <a:rPr lang="ko-KR" altLang="en-US" sz="1600" dirty="0">
                  <a:solidFill>
                    <a:schemeClr val="tx1"/>
                  </a:solidFill>
                </a:rPr>
                <a:t>통합 대시보드를 통한 모니터링 기능 제공 및 </a:t>
              </a:r>
            </a:p>
            <a:p>
              <a:r>
                <a:rPr lang="ko-KR" altLang="en-US" sz="1600" dirty="0">
                  <a:solidFill>
                    <a:schemeClr val="tx1"/>
                  </a:solidFill>
                </a:rPr>
                <a:t>안정화된 클라우드 기반 통합 관제 시스템 구축</a:t>
              </a:r>
              <a:endParaRPr lang="en-US" altLang="ko-KR" sz="1600" dirty="0">
                <a:solidFill>
                  <a:schemeClr val="tx1"/>
                </a:solidFill>
              </a:endParaRPr>
            </a:p>
            <a:p>
              <a:r>
                <a:rPr lang="en-US" altLang="ko-KR" sz="1600" dirty="0">
                  <a:solidFill>
                    <a:schemeClr val="tx1"/>
                  </a:solidFill>
                </a:rPr>
                <a:t>- </a:t>
              </a:r>
              <a:r>
                <a:rPr lang="ko-KR" altLang="en-US" sz="1600" dirty="0">
                  <a:solidFill>
                    <a:schemeClr val="tx1"/>
                  </a:solidFill>
                </a:rPr>
                <a:t>지능형 영상분석</a:t>
              </a:r>
              <a:r>
                <a:rPr lang="en-US" altLang="ko-KR" sz="1600" dirty="0">
                  <a:solidFill>
                    <a:schemeClr val="tx1"/>
                  </a:solidFill>
                </a:rPr>
                <a:t>(VA) 7</a:t>
              </a:r>
              <a:r>
                <a:rPr lang="ko-KR" altLang="en-US" sz="1600" dirty="0">
                  <a:solidFill>
                    <a:schemeClr val="tx1"/>
                  </a:solidFill>
                </a:rPr>
                <a:t>종 및 출입통제 시스템 연동 구축</a:t>
              </a: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1194143" y="3415704"/>
              <a:ext cx="6379830" cy="541208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전략 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endParaRPr lang="ko-KR" altLang="en-US" sz="400" dirty="0"/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795726" y="2123442"/>
            <a:ext cx="4838456" cy="1072403"/>
            <a:chOff x="1161540" y="3458697"/>
            <a:chExt cx="6390270" cy="1608604"/>
          </a:xfrm>
        </p:grpSpPr>
        <p:sp>
          <p:nvSpPr>
            <p:cNvPr id="43" name="직사각형 42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fontAlgn="ctr"/>
              <a:endPara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fontAlgn="ctr"/>
              <a:endPara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fontAlgn="ctr"/>
              <a:r>
                <a:rPr lang="ko-KR" altLang="en-US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기기등록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/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변경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/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위치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/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접속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Log/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관제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/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사용서비스 등이 모니터링 되어야 한다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</a:t>
              </a:r>
            </a:p>
            <a:p>
              <a:pPr algn="ctr"/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1163821" y="3462338"/>
              <a:ext cx="6379831" cy="541207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핵심 전략 요구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</a:t>
              </a:r>
              <a:endParaRPr lang="ko-KR" altLang="en-US" sz="4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807760" y="3596592"/>
            <a:ext cx="4838634" cy="1124538"/>
            <a:chOff x="1161540" y="3380495"/>
            <a:chExt cx="6390505" cy="1686806"/>
          </a:xfrm>
        </p:grpSpPr>
        <p:sp>
          <p:nvSpPr>
            <p:cNvPr id="56" name="직사각형 55"/>
            <p:cNvSpPr/>
            <p:nvPr/>
          </p:nvSpPr>
          <p:spPr>
            <a:xfrm>
              <a:off x="1161540" y="3458697"/>
              <a:ext cx="6390270" cy="160860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/>
              <a:endPara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각 궁 상황에 맞는 음성 길안내 서비스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(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네비게이션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) 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방안을 제시해야 한다</a:t>
              </a:r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. </a:t>
              </a:r>
            </a:p>
            <a:p>
              <a:pPr algn="ctr"/>
              <a:endParaRPr lang="ko-KR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1172214" y="3380495"/>
              <a:ext cx="6379831" cy="541207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핵심 전략 요구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endParaRPr lang="ko-KR" altLang="en-US" sz="400" dirty="0"/>
            </a:p>
          </p:txBody>
        </p:sp>
      </p:grpSp>
      <p:sp>
        <p:nvSpPr>
          <p:cNvPr id="46" name="직사각형 45"/>
          <p:cNvSpPr/>
          <p:nvPr/>
        </p:nvSpPr>
        <p:spPr>
          <a:xfrm>
            <a:off x="815842" y="5167200"/>
            <a:ext cx="4838456" cy="1072403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endParaRPr lang="en-US" altLang="ko-KR" sz="1600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모든 서비스는 사용자가 음성명령을 통해 실행</a:t>
            </a:r>
            <a: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제어 되어야 한다</a:t>
            </a:r>
            <a:r>
              <a: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 algn="ctr"/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1" name="이등변 삼각형 10"/>
          <p:cNvSpPr/>
          <p:nvPr/>
        </p:nvSpPr>
        <p:spPr>
          <a:xfrm rot="5400000">
            <a:off x="5637083" y="2464436"/>
            <a:ext cx="797943" cy="481615"/>
          </a:xfrm>
          <a:prstGeom prst="triangle">
            <a:avLst>
              <a:gd name="adj" fmla="val 4793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이등변 삼각형 62"/>
          <p:cNvSpPr/>
          <p:nvPr/>
        </p:nvSpPr>
        <p:spPr>
          <a:xfrm rot="5400000">
            <a:off x="5632907" y="3959161"/>
            <a:ext cx="797943" cy="481615"/>
          </a:xfrm>
          <a:prstGeom prst="triangle">
            <a:avLst>
              <a:gd name="adj" fmla="val 4793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이등변 삼각형 63"/>
          <p:cNvSpPr/>
          <p:nvPr/>
        </p:nvSpPr>
        <p:spPr>
          <a:xfrm rot="5400000">
            <a:off x="5633315" y="5344163"/>
            <a:ext cx="797943" cy="481615"/>
          </a:xfrm>
          <a:prstGeom prst="triangle">
            <a:avLst>
              <a:gd name="adj" fmla="val 4793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/>
          <p:cNvSpPr/>
          <p:nvPr/>
        </p:nvSpPr>
        <p:spPr>
          <a:xfrm>
            <a:off x="815842" y="5134330"/>
            <a:ext cx="4830552" cy="360805"/>
          </a:xfrm>
          <a:prstGeom prst="rect">
            <a:avLst/>
          </a:prstGeom>
          <a:solidFill>
            <a:srgbClr val="3D9BB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핵심 전략 요구</a:t>
            </a:r>
            <a:r>
              <a:rPr lang="en-US" altLang="ko-KR" sz="2400" kern="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sz="400" dirty="0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6FB57C06-5123-4DE7-848A-CC61FEAEE08E}"/>
              </a:ext>
            </a:extLst>
          </p:cNvPr>
          <p:cNvGrpSpPr/>
          <p:nvPr/>
        </p:nvGrpSpPr>
        <p:grpSpPr>
          <a:xfrm>
            <a:off x="6282175" y="3558198"/>
            <a:ext cx="5570866" cy="1178819"/>
            <a:chOff x="952312" y="5678641"/>
            <a:chExt cx="6390270" cy="2027133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D3635312-4059-4480-9D46-05342D4B34C8}"/>
                </a:ext>
              </a:extLst>
            </p:cNvPr>
            <p:cNvSpPr/>
            <p:nvPr/>
          </p:nvSpPr>
          <p:spPr>
            <a:xfrm>
              <a:off x="952312" y="5774194"/>
              <a:ext cx="6390270" cy="19315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- KASS 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시스템 사용으로 시각장애인과의 접촉사고 등 안전 문제를 예방</a:t>
              </a:r>
              <a:endPara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en-US" altLang="ko-KR" sz="1600" dirty="0">
                  <a:solidFill>
                    <a:schemeClr val="tx1"/>
                  </a:solidFill>
                  <a:ea typeface="나눔스퀘어 ExtraBold" panose="020B0600000101010101" pitchFamily="50" charset="-127"/>
                </a:rPr>
                <a:t>- AI </a:t>
              </a:r>
              <a:r>
                <a:rPr lang="ko-KR" altLang="en-US" sz="1600" dirty="0">
                  <a:solidFill>
                    <a:schemeClr val="tx1"/>
                  </a:solidFill>
                  <a:ea typeface="나눔스퀘어 ExtraBold" panose="020B0600000101010101" pitchFamily="50" charset="-127"/>
                </a:rPr>
                <a:t>해설 서비스 구축</a:t>
              </a:r>
              <a:endParaRPr lang="en-US" altLang="ko-KR" sz="1600" dirty="0">
                <a:solidFill>
                  <a:schemeClr val="tx1"/>
                </a:solidFill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A76156A3-F7EC-4DA6-AFDE-E5576339481B}"/>
                </a:ext>
              </a:extLst>
            </p:cNvPr>
            <p:cNvSpPr/>
            <p:nvPr/>
          </p:nvSpPr>
          <p:spPr>
            <a:xfrm>
              <a:off x="962753" y="5678641"/>
              <a:ext cx="6379829" cy="541207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전략 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endParaRPr lang="ko-KR" altLang="en-US" sz="400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4415F185-642E-4C70-9C4B-D8EF0522FB94}"/>
              </a:ext>
            </a:extLst>
          </p:cNvPr>
          <p:cNvGrpSpPr/>
          <p:nvPr/>
        </p:nvGrpSpPr>
        <p:grpSpPr>
          <a:xfrm>
            <a:off x="6272686" y="5055222"/>
            <a:ext cx="5570867" cy="1183695"/>
            <a:chOff x="1161540" y="3356830"/>
            <a:chExt cx="6390270" cy="2066347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E956651F-E01D-4F6C-A34C-E64A1AEEEA1E}"/>
                </a:ext>
              </a:extLst>
            </p:cNvPr>
            <p:cNvSpPr/>
            <p:nvPr/>
          </p:nvSpPr>
          <p:spPr>
            <a:xfrm>
              <a:off x="1161540" y="3458697"/>
              <a:ext cx="6390270" cy="19644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  <a:p>
              <a:r>
                <a:rPr lang="en-US" altLang="ko-KR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-</a:t>
              </a:r>
              <a:r>
                <a:rPr lang="ko-KR" altLang="en-US" sz="1600" dirty="0">
                  <a:solidFill>
                    <a:schemeClr val="tx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수주율이 높아 경험이 많기 때문에 여러 상황에 대한 데이터가 많아 효과적인 서비스 제공</a:t>
              </a:r>
              <a:endParaRPr lang="en-US" altLang="ko-KR" sz="1600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BBAC545F-8153-4BA3-A26B-D573C5C5C468}"/>
                </a:ext>
              </a:extLst>
            </p:cNvPr>
            <p:cNvSpPr/>
            <p:nvPr/>
          </p:nvSpPr>
          <p:spPr>
            <a:xfrm>
              <a:off x="1161540" y="3356830"/>
              <a:ext cx="6379830" cy="541208"/>
            </a:xfrm>
            <a:prstGeom prst="rect">
              <a:avLst/>
            </a:prstGeom>
            <a:solidFill>
              <a:srgbClr val="3D9BBD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전략 </a:t>
              </a:r>
              <a:r>
                <a:rPr lang="en-US" altLang="ko-KR" sz="2400" kern="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3</a:t>
              </a:r>
              <a:endParaRPr lang="ko-KR" altLang="en-US" sz="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6355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61AA2C327A4324587CA5B8F932705FD" ma:contentTypeVersion="15" ma:contentTypeDescription="새 문서를 만듭니다." ma:contentTypeScope="" ma:versionID="cc9e7820fb2a974b1ad97ceac811586e">
  <xsd:schema xmlns:xsd="http://www.w3.org/2001/XMLSchema" xmlns:xs="http://www.w3.org/2001/XMLSchema" xmlns:p="http://schemas.microsoft.com/office/2006/metadata/properties" xmlns:ns2="1857a468-9f2d-455b-8425-136ceb0ac253" xmlns:ns3="9114dcef-bd0d-459c-b9d7-fc63398cdbee" targetNamespace="http://schemas.microsoft.com/office/2006/metadata/properties" ma:root="true" ma:fieldsID="258d73893780094d0c9db32feabd1e8f" ns2:_="" ns3:_="">
    <xsd:import namespace="1857a468-9f2d-455b-8425-136ceb0ac253"/>
    <xsd:import namespace="9114dcef-bd0d-459c-b9d7-fc63398cdbe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57a468-9f2d-455b-8425-136ceb0ac2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f1fa32a7-7a11-4d23-adca-71b1597c766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4dcef-bd0d-459c-b9d7-fc63398cdbee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54c65a67-eaa7-4f9d-a1f2-c1ec469a375d}" ma:internalName="TaxCatchAll" ma:showField="CatchAllData" ma:web="9114dcef-bd0d-459c-b9d7-fc63398cdbe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114dcef-bd0d-459c-b9d7-fc63398cdbee" xsi:nil="true"/>
    <lcf76f155ced4ddcb4097134ff3c332f xmlns="1857a468-9f2d-455b-8425-136ceb0ac25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05D471F-05A7-4D92-8FAF-083FAC061F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857a468-9f2d-455b-8425-136ceb0ac253"/>
    <ds:schemaRef ds:uri="9114dcef-bd0d-459c-b9d7-fc63398cdbe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68A526C-D80C-46F5-AB70-6FD07383D3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42B8FF-D05D-403F-A645-F849DC868C23}">
  <ds:schemaRefs>
    <ds:schemaRef ds:uri="http://schemas.microsoft.com/office/2006/metadata/properties"/>
    <ds:schemaRef ds:uri="http://schemas.microsoft.com/office/infopath/2007/PartnerControls"/>
    <ds:schemaRef ds:uri="9114dcef-bd0d-459c-b9d7-fc63398cdbee"/>
    <ds:schemaRef ds:uri="1857a468-9f2d-455b-8425-136ceb0ac25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1448</TotalTime>
  <Words>4433</Words>
  <Application>Microsoft Office PowerPoint</Application>
  <PresentationFormat>와이드스크린</PresentationFormat>
  <Paragraphs>819</Paragraphs>
  <Slides>25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17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43" baseType="lpstr">
      <vt:lpstr>KoPub돋움체 Medium</vt:lpstr>
      <vt:lpstr>NanumSquare</vt:lpstr>
      <vt:lpstr>NanumSquare_ac</vt:lpstr>
      <vt:lpstr>S-Core Dream 5 Medium</vt:lpstr>
      <vt:lpstr>S-Core Dream 7 ExtraBold</vt:lpstr>
      <vt:lpstr>S-Core Dream 8 Heavy</vt:lpstr>
      <vt:lpstr>THEFACESHOP INKLIPQUID</vt:lpstr>
      <vt:lpstr>나눔스퀘어</vt:lpstr>
      <vt:lpstr>나눔스퀘어 Bold</vt:lpstr>
      <vt:lpstr>나눔스퀘어 ExtraBold</vt:lpstr>
      <vt:lpstr>나눔스퀘어_ac Bold</vt:lpstr>
      <vt:lpstr>나눔스퀘어라운드 Bold</vt:lpstr>
      <vt:lpstr>맑은 고딕</vt:lpstr>
      <vt:lpstr>문화재돌봄체 Regular</vt:lpstr>
      <vt:lpstr>Arial</vt:lpstr>
      <vt:lpstr>Courier New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석지혜(유통정책팀)</dc:creator>
  <cp:lastModifiedBy>김재환</cp:lastModifiedBy>
  <cp:revision>76</cp:revision>
  <dcterms:created xsi:type="dcterms:W3CDTF">2022-11-15T07:36:32Z</dcterms:created>
  <dcterms:modified xsi:type="dcterms:W3CDTF">2023-12-06T15:11:01Z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0x010100661AA2C327A4324587CA5B8F932705FD</vt:lpwstr>
  </property>
</Properties>
</file>

<file path=docProps/thumbnail.jpeg>
</file>